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0" r:id="rId4"/>
    <p:sldId id="258" r:id="rId5"/>
    <p:sldId id="259" r:id="rId6"/>
    <p:sldId id="264" r:id="rId7"/>
    <p:sldId id="263" r:id="rId8"/>
    <p:sldId id="296" r:id="rId9"/>
    <p:sldId id="267" r:id="rId10"/>
    <p:sldId id="262" r:id="rId11"/>
    <p:sldId id="269" r:id="rId12"/>
    <p:sldId id="297" r:id="rId13"/>
    <p:sldId id="268" r:id="rId14"/>
    <p:sldId id="271" r:id="rId15"/>
    <p:sldId id="270" r:id="rId16"/>
    <p:sldId id="261" r:id="rId17"/>
    <p:sldId id="272" r:id="rId18"/>
    <p:sldId id="275" r:id="rId19"/>
    <p:sldId id="276" r:id="rId20"/>
    <p:sldId id="273" r:id="rId21"/>
    <p:sldId id="278" r:id="rId22"/>
    <p:sldId id="280" r:id="rId23"/>
    <p:sldId id="279" r:id="rId24"/>
    <p:sldId id="283" r:id="rId25"/>
    <p:sldId id="282" r:id="rId26"/>
    <p:sldId id="284" r:id="rId27"/>
    <p:sldId id="285" r:id="rId28"/>
    <p:sldId id="292" r:id="rId29"/>
    <p:sldId id="293" r:id="rId30"/>
    <p:sldId id="295" r:id="rId31"/>
    <p:sldId id="286" r:id="rId32"/>
    <p:sldId id="287" r:id="rId33"/>
    <p:sldId id="288" r:id="rId34"/>
    <p:sldId id="289" r:id="rId35"/>
    <p:sldId id="290" r:id="rId36"/>
    <p:sldId id="274"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CAB6"/>
    <a:srgbClr val="394A26"/>
    <a:srgbClr val="604A7B"/>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71" autoAdjust="0"/>
    <p:restoredTop sz="94660"/>
  </p:normalViewPr>
  <p:slideViewPr>
    <p:cSldViewPr>
      <p:cViewPr varScale="1">
        <p:scale>
          <a:sx n="99" d="100"/>
          <a:sy n="99" d="100"/>
        </p:scale>
        <p:origin x="-654" y="-10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6CE39F9-1883-4D03-B6B2-0E3F44CAD8FE}" type="datetimeFigureOut">
              <a:rPr lang="en-US" smtClean="0"/>
              <a:pPr/>
              <a:t>4/11/2011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CDB094-0BA5-46F3-888C-B17A8B53F20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CE39F9-1883-4D03-B6B2-0E3F44CAD8FE}" type="datetimeFigureOut">
              <a:rPr lang="en-US" smtClean="0"/>
              <a:pPr/>
              <a:t>4/11/2011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CDB094-0BA5-46F3-888C-B17A8B53F20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CE39F9-1883-4D03-B6B2-0E3F44CAD8FE}" type="datetimeFigureOut">
              <a:rPr lang="en-US" smtClean="0"/>
              <a:pPr/>
              <a:t>4/11/2011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CDB094-0BA5-46F3-888C-B17A8B53F20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CE39F9-1883-4D03-B6B2-0E3F44CAD8FE}" type="datetimeFigureOut">
              <a:rPr lang="en-US" smtClean="0"/>
              <a:pPr/>
              <a:t>4/11/2011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CDB094-0BA5-46F3-888C-B17A8B53F20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6CE39F9-1883-4D03-B6B2-0E3F44CAD8FE}" type="datetimeFigureOut">
              <a:rPr lang="en-US" smtClean="0"/>
              <a:pPr/>
              <a:t>4/11/2011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CDB094-0BA5-46F3-888C-B17A8B53F20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6CE39F9-1883-4D03-B6B2-0E3F44CAD8FE}" type="datetimeFigureOut">
              <a:rPr lang="en-US" smtClean="0"/>
              <a:pPr/>
              <a:t>4/11/2011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CDB094-0BA5-46F3-888C-B17A8B53F20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6CE39F9-1883-4D03-B6B2-0E3F44CAD8FE}" type="datetimeFigureOut">
              <a:rPr lang="en-US" smtClean="0"/>
              <a:pPr/>
              <a:t>4/11/2011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6CDB094-0BA5-46F3-888C-B17A8B53F20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6CE39F9-1883-4D03-B6B2-0E3F44CAD8FE}" type="datetimeFigureOut">
              <a:rPr lang="en-US" smtClean="0"/>
              <a:pPr/>
              <a:t>4/11/2011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6CDB094-0BA5-46F3-888C-B17A8B53F20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CE39F9-1883-4D03-B6B2-0E3F44CAD8FE}" type="datetimeFigureOut">
              <a:rPr lang="en-US" smtClean="0"/>
              <a:pPr/>
              <a:t>4/11/2011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6CDB094-0BA5-46F3-888C-B17A8B53F20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CE39F9-1883-4D03-B6B2-0E3F44CAD8FE}" type="datetimeFigureOut">
              <a:rPr lang="en-US" smtClean="0"/>
              <a:pPr/>
              <a:t>4/11/2011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CDB094-0BA5-46F3-888C-B17A8B53F20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CE39F9-1883-4D03-B6B2-0E3F44CAD8FE}" type="datetimeFigureOut">
              <a:rPr lang="en-US" smtClean="0"/>
              <a:pPr/>
              <a:t>4/11/2011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CDB094-0BA5-46F3-888C-B17A8B53F20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CE39F9-1883-4D03-B6B2-0E3F44CAD8FE}" type="datetimeFigureOut">
              <a:rPr lang="en-US" smtClean="0"/>
              <a:pPr/>
              <a:t>4/11/2011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CDB094-0BA5-46F3-888C-B17A8B53F20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6.png"/><Relationship Id="rId7" Type="http://schemas.openxmlformats.org/officeDocument/2006/relationships/image" Target="../media/image28.jpe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27.jpeg"/><Relationship Id="rId11" Type="http://schemas.openxmlformats.org/officeDocument/2006/relationships/image" Target="../media/image32.jpeg"/><Relationship Id="rId5" Type="http://schemas.openxmlformats.org/officeDocument/2006/relationships/image" Target="../media/image8.png"/><Relationship Id="rId10" Type="http://schemas.openxmlformats.org/officeDocument/2006/relationships/image" Target="../media/image31.jpeg"/><Relationship Id="rId4" Type="http://schemas.openxmlformats.org/officeDocument/2006/relationships/image" Target="../media/image7.png"/><Relationship Id="rId9" Type="http://schemas.openxmlformats.org/officeDocument/2006/relationships/image" Target="../media/image30.jpeg"/></Relationships>
</file>

<file path=ppt/slides/_rels/slide16.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6.png"/><Relationship Id="rId7" Type="http://schemas.openxmlformats.org/officeDocument/2006/relationships/image" Target="../media/image34.jpe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8.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38.jpeg"/><Relationship Id="rId5" Type="http://schemas.openxmlformats.org/officeDocument/2006/relationships/image" Target="../media/image8.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39.jpeg"/><Relationship Id="rId5" Type="http://schemas.openxmlformats.org/officeDocument/2006/relationships/image" Target="../media/image8.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jpeg"/><Relationship Id="rId12" Type="http://schemas.openxmlformats.org/officeDocument/2006/relationships/image" Target="../media/image15.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9.jpe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6.png"/><Relationship Id="rId7" Type="http://schemas.openxmlformats.org/officeDocument/2006/relationships/image" Target="../media/image41.jpe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40.jpe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43.jpe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44.jpeg"/><Relationship Id="rId5" Type="http://schemas.openxmlformats.org/officeDocument/2006/relationships/image" Target="../media/image8.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45.jpeg"/><Relationship Id="rId5" Type="http://schemas.openxmlformats.org/officeDocument/2006/relationships/image" Target="../media/image8.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8.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8.pn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8.pn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8.png"/><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8.png"/><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8.png"/><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6.png"/><Relationship Id="rId7" Type="http://schemas.openxmlformats.org/officeDocument/2006/relationships/image" Target="../media/image17.jpe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8.png"/><Relationship Id="rId10" Type="http://schemas.openxmlformats.org/officeDocument/2006/relationships/image" Target="../media/image20.jpeg"/><Relationship Id="rId4" Type="http://schemas.openxmlformats.org/officeDocument/2006/relationships/image" Target="../media/image7.png"/><Relationship Id="rId9" Type="http://schemas.openxmlformats.org/officeDocument/2006/relationships/image" Target="../media/image19.jpeg"/></Relationships>
</file>

<file path=ppt/slides/_rels/slide3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6.png"/><Relationship Id="rId7" Type="http://schemas.openxmlformats.org/officeDocument/2006/relationships/image" Target="../media/image54.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8.pn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58.jpeg"/><Relationship Id="rId5" Type="http://schemas.openxmlformats.org/officeDocument/2006/relationships/image" Target="../media/image8.png"/><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59.jpeg"/><Relationship Id="rId5" Type="http://schemas.openxmlformats.org/officeDocument/2006/relationships/image" Target="../media/image8.png"/><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0.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mountains.jpg"/>
          <p:cNvPicPr>
            <a:picLocks noChangeAspect="1"/>
          </p:cNvPicPr>
          <p:nvPr/>
        </p:nvPicPr>
        <p:blipFill>
          <a:blip r:embed="rId2" cstate="print"/>
          <a:stretch>
            <a:fillRect/>
          </a:stretch>
        </p:blipFill>
        <p:spPr>
          <a:xfrm>
            <a:off x="0" y="0"/>
            <a:ext cx="9144000" cy="6858000"/>
          </a:xfrm>
          <a:prstGeom prst="rect">
            <a:avLst/>
          </a:prstGeom>
        </p:spPr>
      </p:pic>
      <p:sp>
        <p:nvSpPr>
          <p:cNvPr id="13" name="TextBox 15"/>
          <p:cNvSpPr txBox="1">
            <a:spLocks noChangeArrowheads="1"/>
          </p:cNvSpPr>
          <p:nvPr/>
        </p:nvSpPr>
        <p:spPr bwMode="auto">
          <a:xfrm>
            <a:off x="7574160" y="3975318"/>
            <a:ext cx="1417440" cy="1815882"/>
          </a:xfrm>
          <a:prstGeom prst="rect">
            <a:avLst/>
          </a:prstGeom>
          <a:noFill/>
          <a:ln w="9525">
            <a:noFill/>
            <a:miter lim="800000"/>
            <a:headEnd/>
            <a:tailEnd/>
          </a:ln>
        </p:spPr>
        <p:txBody>
          <a:bodyPr wrap="none">
            <a:spAutoFit/>
          </a:bodyPr>
          <a:lstStyle/>
          <a:p>
            <a:pPr algn="r"/>
            <a:r>
              <a:rPr lang="en-US" sz="1400" dirty="0">
                <a:solidFill>
                  <a:srgbClr val="394A26"/>
                </a:solidFill>
                <a:latin typeface="Calibri" pitchFamily="34" charset="0"/>
              </a:rPr>
              <a:t>Alaska</a:t>
            </a:r>
          </a:p>
          <a:p>
            <a:pPr algn="r"/>
            <a:r>
              <a:rPr lang="en-US" sz="1400" dirty="0">
                <a:solidFill>
                  <a:srgbClr val="394A26"/>
                </a:solidFill>
                <a:latin typeface="Calibri" pitchFamily="34" charset="0"/>
              </a:rPr>
              <a:t>British Columbia</a:t>
            </a:r>
          </a:p>
          <a:p>
            <a:pPr algn="r"/>
            <a:r>
              <a:rPr lang="en-US" sz="1400" dirty="0">
                <a:solidFill>
                  <a:srgbClr val="394A26"/>
                </a:solidFill>
                <a:latin typeface="Calibri" pitchFamily="34" charset="0"/>
              </a:rPr>
              <a:t>Idaho</a:t>
            </a:r>
          </a:p>
          <a:p>
            <a:pPr algn="r"/>
            <a:r>
              <a:rPr lang="en-US" sz="1400" dirty="0">
                <a:solidFill>
                  <a:srgbClr val="394A26"/>
                </a:solidFill>
                <a:latin typeface="Calibri" pitchFamily="34" charset="0"/>
              </a:rPr>
              <a:t>Montana</a:t>
            </a:r>
          </a:p>
          <a:p>
            <a:pPr algn="r"/>
            <a:r>
              <a:rPr lang="en-US" sz="1400" dirty="0">
                <a:solidFill>
                  <a:srgbClr val="394A26"/>
                </a:solidFill>
                <a:latin typeface="Calibri" pitchFamily="34" charset="0"/>
              </a:rPr>
              <a:t>Oregon</a:t>
            </a:r>
          </a:p>
          <a:p>
            <a:pPr algn="r"/>
            <a:r>
              <a:rPr lang="en-US" sz="1400" dirty="0">
                <a:solidFill>
                  <a:srgbClr val="394A26"/>
                </a:solidFill>
                <a:latin typeface="Calibri" pitchFamily="34" charset="0"/>
              </a:rPr>
              <a:t>Washington</a:t>
            </a:r>
          </a:p>
          <a:p>
            <a:pPr algn="r"/>
            <a:r>
              <a:rPr lang="en-US" sz="1400" dirty="0">
                <a:solidFill>
                  <a:srgbClr val="394A26"/>
                </a:solidFill>
                <a:latin typeface="Calibri" pitchFamily="34" charset="0"/>
              </a:rPr>
              <a:t>Yukon Territory</a:t>
            </a:r>
          </a:p>
          <a:p>
            <a:pPr algn="r"/>
            <a:endParaRPr lang="en-US" sz="1400" dirty="0">
              <a:latin typeface="Calibri" pitchFamily="34" charset="0"/>
            </a:endParaRPr>
          </a:p>
        </p:txBody>
      </p:sp>
      <p:pic>
        <p:nvPicPr>
          <p:cNvPr id="16" name="Picture 15" descr="title.png"/>
          <p:cNvPicPr>
            <a:picLocks noChangeAspect="1"/>
          </p:cNvPicPr>
          <p:nvPr/>
        </p:nvPicPr>
        <p:blipFill>
          <a:blip r:embed="rId3" cstate="print"/>
          <a:stretch>
            <a:fillRect/>
          </a:stretch>
        </p:blipFill>
        <p:spPr>
          <a:xfrm>
            <a:off x="838200" y="1752600"/>
            <a:ext cx="5943600" cy="1035844"/>
          </a:xfrm>
          <a:prstGeom prst="rect">
            <a:avLst/>
          </a:prstGeom>
        </p:spPr>
      </p:pic>
      <p:sp>
        <p:nvSpPr>
          <p:cNvPr id="17" name="TextBox 10"/>
          <p:cNvSpPr txBox="1">
            <a:spLocks noChangeArrowheads="1"/>
          </p:cNvSpPr>
          <p:nvPr/>
        </p:nvSpPr>
        <p:spPr bwMode="auto">
          <a:xfrm>
            <a:off x="1676400" y="2779455"/>
            <a:ext cx="4376262" cy="2462213"/>
          </a:xfrm>
          <a:prstGeom prst="rect">
            <a:avLst/>
          </a:prstGeom>
          <a:noFill/>
          <a:ln w="9525">
            <a:noFill/>
            <a:miter lim="800000"/>
            <a:headEnd/>
            <a:tailEnd/>
          </a:ln>
        </p:spPr>
        <p:txBody>
          <a:bodyPr wrap="none">
            <a:spAutoFit/>
          </a:bodyPr>
          <a:lstStyle/>
          <a:p>
            <a:pPr algn="ctr"/>
            <a:endParaRPr lang="en-US" sz="2800" dirty="0">
              <a:solidFill>
                <a:srgbClr val="394A26"/>
              </a:solidFill>
              <a:latin typeface="Calibri" pitchFamily="34" charset="0"/>
            </a:endParaRPr>
          </a:p>
          <a:p>
            <a:pPr algn="ctr"/>
            <a:r>
              <a:rPr lang="en-US" sz="3200" dirty="0">
                <a:solidFill>
                  <a:srgbClr val="394A26"/>
                </a:solidFill>
                <a:latin typeface="Calibri" pitchFamily="34" charset="0"/>
              </a:rPr>
              <a:t>Ben </a:t>
            </a:r>
            <a:r>
              <a:rPr lang="en-US" sz="3200" dirty="0" err="1">
                <a:solidFill>
                  <a:srgbClr val="394A26"/>
                </a:solidFill>
                <a:latin typeface="Calibri" pitchFamily="34" charset="0"/>
              </a:rPr>
              <a:t>Legler</a:t>
            </a:r>
            <a:endParaRPr lang="en-US" sz="3200" dirty="0">
              <a:solidFill>
                <a:srgbClr val="394A26"/>
              </a:solidFill>
              <a:latin typeface="Calibri" pitchFamily="34" charset="0"/>
            </a:endParaRPr>
          </a:p>
          <a:p>
            <a:pPr algn="ctr"/>
            <a:r>
              <a:rPr lang="en-US" sz="3200" dirty="0" smtClean="0">
                <a:solidFill>
                  <a:srgbClr val="394A26"/>
                </a:solidFill>
                <a:latin typeface="Calibri" pitchFamily="34" charset="0"/>
              </a:rPr>
              <a:t>University </a:t>
            </a:r>
            <a:r>
              <a:rPr lang="en-US" sz="3200" dirty="0">
                <a:solidFill>
                  <a:srgbClr val="394A26"/>
                </a:solidFill>
                <a:latin typeface="Calibri" pitchFamily="34" charset="0"/>
              </a:rPr>
              <a:t>of Washington</a:t>
            </a:r>
          </a:p>
          <a:p>
            <a:pPr algn="ctr"/>
            <a:endParaRPr lang="en-US" sz="1400" dirty="0">
              <a:solidFill>
                <a:srgbClr val="394A26"/>
              </a:solidFill>
              <a:latin typeface="Calibri" pitchFamily="34" charset="0"/>
            </a:endParaRPr>
          </a:p>
          <a:p>
            <a:pPr algn="ctr"/>
            <a:r>
              <a:rPr lang="en-US" sz="2400" dirty="0" smtClean="0">
                <a:solidFill>
                  <a:srgbClr val="394A26"/>
                </a:solidFill>
                <a:latin typeface="Calibri" pitchFamily="34" charset="0"/>
              </a:rPr>
              <a:t>blegler@u.washington.edu</a:t>
            </a:r>
            <a:endParaRPr lang="en-US" sz="2400" dirty="0">
              <a:solidFill>
                <a:srgbClr val="394A26"/>
              </a:solidFill>
              <a:latin typeface="Calibri" pitchFamily="34" charset="0"/>
            </a:endParaRPr>
          </a:p>
          <a:p>
            <a:pPr algn="ctr"/>
            <a:r>
              <a:rPr lang="en-US" sz="2400" dirty="0" smtClean="0">
                <a:solidFill>
                  <a:srgbClr val="394A26"/>
                </a:solidFill>
                <a:latin typeface="Calibri" pitchFamily="34" charset="0"/>
              </a:rPr>
              <a:t>www.pnwherbaria.org</a:t>
            </a:r>
            <a:endParaRPr lang="en-US" sz="2400" dirty="0">
              <a:solidFill>
                <a:srgbClr val="394A26"/>
              </a:solidFill>
              <a:latin typeface="Calibri" pitchFamily="34" charset="0"/>
            </a:endParaRPr>
          </a:p>
        </p:txBody>
      </p:sp>
      <p:pic>
        <p:nvPicPr>
          <p:cNvPr id="18" name="Picture 17" descr="Banner-horizontal.png"/>
          <p:cNvPicPr>
            <a:picLocks noChangeAspect="1"/>
          </p:cNvPicPr>
          <p:nvPr/>
        </p:nvPicPr>
        <p:blipFill>
          <a:blip r:embed="rId4" cstate="print"/>
          <a:stretch>
            <a:fillRect/>
          </a:stretch>
        </p:blipFill>
        <p:spPr>
          <a:xfrm>
            <a:off x="0" y="0"/>
            <a:ext cx="9144000" cy="816925"/>
          </a:xfrm>
          <a:prstGeom prst="rect">
            <a:avLst/>
          </a:prstGeom>
        </p:spPr>
      </p:pic>
      <p:pic>
        <p:nvPicPr>
          <p:cNvPr id="12" name="Picture 11" descr="region-map-800.png"/>
          <p:cNvPicPr>
            <a:picLocks noChangeAspect="1"/>
          </p:cNvPicPr>
          <p:nvPr/>
        </p:nvPicPr>
        <p:blipFill>
          <a:blip r:embed="rId5" cstate="print"/>
          <a:stretch>
            <a:fillRect/>
          </a:stretch>
        </p:blipFill>
        <p:spPr>
          <a:xfrm>
            <a:off x="4876800" y="0"/>
            <a:ext cx="4267200" cy="403250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age-background.jpg"/>
          <p:cNvPicPr>
            <a:picLocks noChangeAspect="1"/>
          </p:cNvPicPr>
          <p:nvPr/>
        </p:nvPicPr>
        <p:blipFill>
          <a:blip r:embed="rId2" cstate="print"/>
          <a:stretch>
            <a:fillRect/>
          </a:stretch>
        </p:blipFill>
        <p:spPr>
          <a:xfrm>
            <a:off x="0" y="0"/>
            <a:ext cx="9144000" cy="6858000"/>
          </a:xfrm>
          <a:prstGeom prst="rect">
            <a:avLst/>
          </a:prstGeom>
        </p:spPr>
      </p:pic>
      <p:pic>
        <p:nvPicPr>
          <p:cNvPr id="7" name="Picture 6" descr="Banner-vertical.png"/>
          <p:cNvPicPr>
            <a:picLocks noChangeAspect="1"/>
          </p:cNvPicPr>
          <p:nvPr/>
        </p:nvPicPr>
        <p:blipFill>
          <a:blip r:embed="rId3" cstate="print"/>
          <a:stretch>
            <a:fillRect/>
          </a:stretch>
        </p:blipFill>
        <p:spPr>
          <a:xfrm>
            <a:off x="8601075" y="535781"/>
            <a:ext cx="542925" cy="6322219"/>
          </a:xfrm>
          <a:prstGeom prst="rect">
            <a:avLst/>
          </a:prstGeom>
        </p:spPr>
      </p:pic>
      <p:pic>
        <p:nvPicPr>
          <p:cNvPr id="11" name="Picture 10" descr="Banner-horizontal.png"/>
          <p:cNvPicPr>
            <a:picLocks noChangeAspect="1"/>
          </p:cNvPicPr>
          <p:nvPr/>
        </p:nvPicPr>
        <p:blipFill>
          <a:blip r:embed="rId4" cstate="print"/>
          <a:stretch>
            <a:fillRect/>
          </a:stretch>
        </p:blipFill>
        <p:spPr>
          <a:xfrm>
            <a:off x="0" y="0"/>
            <a:ext cx="9144000" cy="594127"/>
          </a:xfrm>
          <a:prstGeom prst="rect">
            <a:avLst/>
          </a:prstGeom>
        </p:spPr>
      </p:pic>
      <p:pic>
        <p:nvPicPr>
          <p:cNvPr id="4" name="Picture 3" descr="region-map.png"/>
          <p:cNvPicPr>
            <a:picLocks noChangeAspect="1"/>
          </p:cNvPicPr>
          <p:nvPr/>
        </p:nvPicPr>
        <p:blipFill>
          <a:blip r:embed="rId5" cstate="print"/>
          <a:stretch>
            <a:fillRect/>
          </a:stretch>
        </p:blipFill>
        <p:spPr>
          <a:xfrm>
            <a:off x="7612380" y="0"/>
            <a:ext cx="1531620" cy="1548765"/>
          </a:xfrm>
          <a:prstGeom prst="rect">
            <a:avLst/>
          </a:prstGeom>
        </p:spPr>
      </p:pic>
      <p:sp>
        <p:nvSpPr>
          <p:cNvPr id="19" name="Rectangle 18"/>
          <p:cNvSpPr/>
          <p:nvPr/>
        </p:nvSpPr>
        <p:spPr>
          <a:xfrm>
            <a:off x="4953000" y="6248400"/>
            <a:ext cx="2910797" cy="400110"/>
          </a:xfrm>
          <a:prstGeom prst="rect">
            <a:avLst/>
          </a:prstGeom>
          <a:solidFill>
            <a:schemeClr val="bg1">
              <a:lumMod val="85000"/>
            </a:schemeClr>
          </a:solidFill>
          <a:ln w="6350">
            <a:solidFill>
              <a:srgbClr val="394A26"/>
            </a:solidFill>
          </a:ln>
        </p:spPr>
        <p:txBody>
          <a:bodyPr wrap="none">
            <a:spAutoFit/>
          </a:bodyPr>
          <a:lstStyle/>
          <a:p>
            <a:pPr algn="r"/>
            <a:r>
              <a:rPr lang="en-US" sz="2000" b="1" dirty="0" smtClean="0">
                <a:solidFill>
                  <a:srgbClr val="394A26"/>
                </a:solidFill>
                <a:ea typeface="Tahoma" pitchFamily="34" charset="0"/>
                <a:cs typeface="Times New Roman" pitchFamily="18" charset="0"/>
              </a:rPr>
              <a:t>GRAND TOTAL:   142,000+</a:t>
            </a:r>
          </a:p>
        </p:txBody>
      </p:sp>
      <p:pic>
        <p:nvPicPr>
          <p:cNvPr id="20" name="Picture 19" descr="region-map.png"/>
          <p:cNvPicPr>
            <a:picLocks noChangeAspect="1"/>
          </p:cNvPicPr>
          <p:nvPr/>
        </p:nvPicPr>
        <p:blipFill>
          <a:blip r:embed="rId6" cstate="print"/>
          <a:stretch>
            <a:fillRect/>
          </a:stretch>
        </p:blipFill>
        <p:spPr>
          <a:xfrm>
            <a:off x="5143500" y="3455099"/>
            <a:ext cx="2552700" cy="2412301"/>
          </a:xfrm>
          <a:prstGeom prst="rect">
            <a:avLst/>
          </a:prstGeom>
        </p:spPr>
      </p:pic>
      <p:sp>
        <p:nvSpPr>
          <p:cNvPr id="10" name="TextBox 9"/>
          <p:cNvSpPr txBox="1"/>
          <p:nvPr/>
        </p:nvSpPr>
        <p:spPr>
          <a:xfrm>
            <a:off x="914400" y="1524000"/>
            <a:ext cx="3352800" cy="2246769"/>
          </a:xfrm>
          <a:prstGeom prst="rect">
            <a:avLst/>
          </a:prstGeom>
          <a:solidFill>
            <a:srgbClr val="C0CAB6">
              <a:alpha val="60000"/>
            </a:srgbClr>
          </a:solidFill>
          <a:ln>
            <a:solidFill>
              <a:srgbClr val="394A26"/>
            </a:solidFill>
          </a:ln>
        </p:spPr>
        <p:txBody>
          <a:bodyPr wrap="square" rtlCol="0">
            <a:spAutoFit/>
          </a:bodyPr>
          <a:lstStyle/>
          <a:p>
            <a:r>
              <a:rPr lang="en-US" sz="2000" b="1" dirty="0" smtClean="0">
                <a:solidFill>
                  <a:srgbClr val="394A26"/>
                </a:solidFill>
                <a:latin typeface="+mj-lt"/>
                <a:ea typeface="Tahoma" pitchFamily="34" charset="0"/>
                <a:cs typeface="Times New Roman" pitchFamily="18" charset="0"/>
              </a:rPr>
              <a:t>              Washington:</a:t>
            </a:r>
          </a:p>
          <a:p>
            <a:pPr algn="r"/>
            <a:r>
              <a:rPr lang="en-US" sz="2000" dirty="0" smtClean="0">
                <a:solidFill>
                  <a:srgbClr val="394A26"/>
                </a:solidFill>
                <a:latin typeface="+mj-lt"/>
                <a:ea typeface="Tahoma" pitchFamily="34" charset="0"/>
                <a:cs typeface="Times New Roman" pitchFamily="18" charset="0"/>
              </a:rPr>
              <a:t>Western WA U.    26,000</a:t>
            </a:r>
          </a:p>
          <a:p>
            <a:pPr algn="r"/>
            <a:r>
              <a:rPr lang="en-US" sz="2000" dirty="0" smtClean="0">
                <a:solidFill>
                  <a:srgbClr val="394A26"/>
                </a:solidFill>
                <a:latin typeface="+mj-lt"/>
                <a:ea typeface="Tahoma" pitchFamily="34" charset="0"/>
                <a:cs typeface="Times New Roman" pitchFamily="18" charset="0"/>
              </a:rPr>
              <a:t>Whitman College    17,000</a:t>
            </a:r>
          </a:p>
          <a:p>
            <a:pPr algn="r"/>
            <a:r>
              <a:rPr lang="en-US" sz="2000" dirty="0" smtClean="0">
                <a:solidFill>
                  <a:srgbClr val="394A26"/>
                </a:solidFill>
                <a:latin typeface="+mj-lt"/>
                <a:ea typeface="Tahoma" pitchFamily="34" charset="0"/>
                <a:cs typeface="Times New Roman" pitchFamily="18" charset="0"/>
              </a:rPr>
              <a:t>Central WA U.    25,000</a:t>
            </a:r>
          </a:p>
          <a:p>
            <a:pPr algn="r"/>
            <a:r>
              <a:rPr lang="en-US" sz="2000" dirty="0" smtClean="0">
                <a:solidFill>
                  <a:srgbClr val="394A26"/>
                </a:solidFill>
                <a:latin typeface="+mj-lt"/>
                <a:ea typeface="Tahoma" pitchFamily="34" charset="0"/>
                <a:cs typeface="Times New Roman" pitchFamily="18" charset="0"/>
              </a:rPr>
              <a:t>Eastern WA U.      7,000</a:t>
            </a:r>
          </a:p>
          <a:p>
            <a:pPr algn="r"/>
            <a:r>
              <a:rPr lang="en-US" sz="2000" dirty="0" smtClean="0">
                <a:solidFill>
                  <a:srgbClr val="394A26"/>
                </a:solidFill>
                <a:latin typeface="+mj-lt"/>
                <a:ea typeface="Tahoma" pitchFamily="34" charset="0"/>
                <a:cs typeface="Times New Roman" pitchFamily="18" charset="0"/>
              </a:rPr>
              <a:t>Pacific Lutheran U.    5,000+</a:t>
            </a:r>
          </a:p>
          <a:p>
            <a:pPr algn="r"/>
            <a:r>
              <a:rPr lang="en-US" sz="2000" b="1" dirty="0" smtClean="0">
                <a:solidFill>
                  <a:srgbClr val="394A26"/>
                </a:solidFill>
                <a:latin typeface="+mj-lt"/>
                <a:ea typeface="Tahoma" pitchFamily="34" charset="0"/>
                <a:cs typeface="Times New Roman" pitchFamily="18" charset="0"/>
              </a:rPr>
              <a:t>TOTAL:    78,000</a:t>
            </a:r>
          </a:p>
        </p:txBody>
      </p:sp>
      <p:sp>
        <p:nvSpPr>
          <p:cNvPr id="21" name="TextBox 20"/>
          <p:cNvSpPr txBox="1"/>
          <p:nvPr/>
        </p:nvSpPr>
        <p:spPr>
          <a:xfrm>
            <a:off x="4724400" y="1524000"/>
            <a:ext cx="3581400" cy="1631216"/>
          </a:xfrm>
          <a:prstGeom prst="rect">
            <a:avLst/>
          </a:prstGeom>
          <a:solidFill>
            <a:srgbClr val="C0CAB6">
              <a:alpha val="60000"/>
            </a:srgbClr>
          </a:solidFill>
          <a:ln>
            <a:solidFill>
              <a:srgbClr val="394A26"/>
            </a:solidFill>
          </a:ln>
        </p:spPr>
        <p:txBody>
          <a:bodyPr wrap="square" rtlCol="0">
            <a:spAutoFit/>
          </a:bodyPr>
          <a:lstStyle/>
          <a:p>
            <a:r>
              <a:rPr lang="en-US" sz="2000" b="1" dirty="0" smtClean="0">
                <a:solidFill>
                  <a:srgbClr val="394A26"/>
                </a:solidFill>
                <a:latin typeface="+mj-lt"/>
                <a:ea typeface="Tahoma" pitchFamily="34" charset="0"/>
                <a:cs typeface="Times New Roman" pitchFamily="18" charset="0"/>
              </a:rPr>
              <a:t>                               </a:t>
            </a:r>
            <a:r>
              <a:rPr lang="en-US" sz="2000" b="1" dirty="0" smtClean="0">
                <a:solidFill>
                  <a:srgbClr val="394A26"/>
                </a:solidFill>
                <a:ea typeface="Tahoma" pitchFamily="34" charset="0"/>
                <a:cs typeface="Times New Roman" pitchFamily="18" charset="0"/>
              </a:rPr>
              <a:t> </a:t>
            </a:r>
            <a:r>
              <a:rPr lang="en-US" sz="2000" b="1" dirty="0">
                <a:solidFill>
                  <a:srgbClr val="394A26"/>
                </a:solidFill>
                <a:ea typeface="Tahoma" pitchFamily="34" charset="0"/>
                <a:cs typeface="Times New Roman" pitchFamily="18" charset="0"/>
              </a:rPr>
              <a:t>Idaho:</a:t>
            </a:r>
          </a:p>
          <a:p>
            <a:pPr algn="r"/>
            <a:r>
              <a:rPr lang="en-US" sz="2000" dirty="0">
                <a:solidFill>
                  <a:srgbClr val="394A26"/>
                </a:solidFill>
                <a:ea typeface="Tahoma" pitchFamily="34" charset="0"/>
                <a:cs typeface="Times New Roman" pitchFamily="18" charset="0"/>
              </a:rPr>
              <a:t>Lewis &amp; Clark </a:t>
            </a:r>
            <a:r>
              <a:rPr lang="en-US" sz="2000" dirty="0" smtClean="0">
                <a:solidFill>
                  <a:srgbClr val="394A26"/>
                </a:solidFill>
                <a:ea typeface="Tahoma" pitchFamily="34" charset="0"/>
                <a:cs typeface="Times New Roman" pitchFamily="18" charset="0"/>
              </a:rPr>
              <a:t>College   </a:t>
            </a:r>
            <a:r>
              <a:rPr lang="en-US" sz="2000" dirty="0">
                <a:solidFill>
                  <a:srgbClr val="394A26"/>
                </a:solidFill>
                <a:ea typeface="Tahoma" pitchFamily="34" charset="0"/>
                <a:cs typeface="Times New Roman" pitchFamily="18" charset="0"/>
              </a:rPr>
              <a:t>10,000</a:t>
            </a:r>
          </a:p>
          <a:p>
            <a:pPr algn="r"/>
            <a:r>
              <a:rPr lang="en-US" sz="2000" dirty="0">
                <a:solidFill>
                  <a:srgbClr val="394A26"/>
                </a:solidFill>
                <a:ea typeface="Tahoma" pitchFamily="34" charset="0"/>
                <a:cs typeface="Times New Roman" pitchFamily="18" charset="0"/>
              </a:rPr>
              <a:t>Northern Idaho </a:t>
            </a:r>
            <a:r>
              <a:rPr lang="en-US" sz="2000" dirty="0" smtClean="0">
                <a:solidFill>
                  <a:srgbClr val="394A26"/>
                </a:solidFill>
                <a:ea typeface="Tahoma" pitchFamily="34" charset="0"/>
                <a:cs typeface="Times New Roman" pitchFamily="18" charset="0"/>
              </a:rPr>
              <a:t>College   </a:t>
            </a:r>
            <a:r>
              <a:rPr lang="en-US" sz="2000" dirty="0">
                <a:solidFill>
                  <a:srgbClr val="394A26"/>
                </a:solidFill>
                <a:ea typeface="Tahoma" pitchFamily="34" charset="0"/>
                <a:cs typeface="Times New Roman" pitchFamily="18" charset="0"/>
              </a:rPr>
              <a:t>10,000</a:t>
            </a:r>
          </a:p>
          <a:p>
            <a:pPr algn="r"/>
            <a:r>
              <a:rPr lang="en-US" sz="2000" dirty="0">
                <a:solidFill>
                  <a:srgbClr val="394A26"/>
                </a:solidFill>
                <a:ea typeface="Tahoma" pitchFamily="34" charset="0"/>
                <a:cs typeface="Times New Roman" pitchFamily="18" charset="0"/>
              </a:rPr>
              <a:t>Forest Service </a:t>
            </a:r>
            <a:r>
              <a:rPr lang="en-US" sz="2000" dirty="0" smtClean="0">
                <a:solidFill>
                  <a:srgbClr val="394A26"/>
                </a:solidFill>
                <a:ea typeface="Tahoma" pitchFamily="34" charset="0"/>
                <a:cs typeface="Times New Roman" pitchFamily="18" charset="0"/>
              </a:rPr>
              <a:t>Herbaria     </a:t>
            </a:r>
            <a:r>
              <a:rPr lang="en-US" sz="2000" dirty="0">
                <a:solidFill>
                  <a:srgbClr val="394A26"/>
                </a:solidFill>
                <a:ea typeface="Tahoma" pitchFamily="34" charset="0"/>
                <a:cs typeface="Times New Roman" pitchFamily="18" charset="0"/>
              </a:rPr>
              <a:t>5,000</a:t>
            </a:r>
          </a:p>
          <a:p>
            <a:pPr algn="r"/>
            <a:r>
              <a:rPr lang="en-US" sz="2000" b="1" dirty="0">
                <a:solidFill>
                  <a:srgbClr val="394A26"/>
                </a:solidFill>
                <a:ea typeface="Tahoma" pitchFamily="34" charset="0"/>
                <a:cs typeface="Times New Roman" pitchFamily="18" charset="0"/>
              </a:rPr>
              <a:t>TOTAL:   25,000</a:t>
            </a:r>
            <a:endParaRPr lang="en-US" sz="2000" b="1" dirty="0" smtClean="0">
              <a:solidFill>
                <a:srgbClr val="394A26"/>
              </a:solidFill>
              <a:latin typeface="+mj-lt"/>
              <a:ea typeface="Tahoma" pitchFamily="34" charset="0"/>
              <a:cs typeface="Times New Roman" pitchFamily="18" charset="0"/>
            </a:endParaRPr>
          </a:p>
        </p:txBody>
      </p:sp>
      <p:sp>
        <p:nvSpPr>
          <p:cNvPr id="22" name="TextBox 21"/>
          <p:cNvSpPr txBox="1"/>
          <p:nvPr/>
        </p:nvSpPr>
        <p:spPr>
          <a:xfrm>
            <a:off x="381000" y="4343400"/>
            <a:ext cx="3886200" cy="2246769"/>
          </a:xfrm>
          <a:prstGeom prst="rect">
            <a:avLst/>
          </a:prstGeom>
          <a:solidFill>
            <a:srgbClr val="C0CAB6">
              <a:alpha val="60000"/>
            </a:srgbClr>
          </a:solidFill>
          <a:ln>
            <a:solidFill>
              <a:srgbClr val="394A26"/>
            </a:solidFill>
          </a:ln>
        </p:spPr>
        <p:txBody>
          <a:bodyPr wrap="square" rtlCol="0">
            <a:spAutoFit/>
          </a:bodyPr>
          <a:lstStyle/>
          <a:p>
            <a:r>
              <a:rPr lang="en-US" sz="2000" b="1" dirty="0" smtClean="0">
                <a:solidFill>
                  <a:srgbClr val="394A26"/>
                </a:solidFill>
                <a:latin typeface="+mj-lt"/>
                <a:ea typeface="Tahoma" pitchFamily="34" charset="0"/>
                <a:cs typeface="Times New Roman" pitchFamily="18" charset="0"/>
              </a:rPr>
              <a:t>                       </a:t>
            </a:r>
            <a:r>
              <a:rPr lang="en-US" sz="2000" b="1" dirty="0" smtClean="0">
                <a:solidFill>
                  <a:srgbClr val="394A26"/>
                </a:solidFill>
                <a:ea typeface="Tahoma" pitchFamily="34" charset="0"/>
                <a:cs typeface="Times New Roman" pitchFamily="18" charset="0"/>
              </a:rPr>
              <a:t> </a:t>
            </a:r>
            <a:r>
              <a:rPr lang="en-US" sz="2000" b="1" dirty="0">
                <a:solidFill>
                  <a:srgbClr val="394A26"/>
                </a:solidFill>
                <a:ea typeface="Tahoma" pitchFamily="34" charset="0"/>
                <a:cs typeface="Times New Roman" pitchFamily="18" charset="0"/>
              </a:rPr>
              <a:t>Oregon:</a:t>
            </a:r>
          </a:p>
          <a:p>
            <a:pPr algn="r"/>
            <a:r>
              <a:rPr lang="en-US" sz="2000" dirty="0">
                <a:solidFill>
                  <a:srgbClr val="394A26"/>
                </a:solidFill>
                <a:ea typeface="Tahoma" pitchFamily="34" charset="0"/>
                <a:cs typeface="Times New Roman" pitchFamily="18" charset="0"/>
              </a:rPr>
              <a:t>Reed </a:t>
            </a:r>
            <a:r>
              <a:rPr lang="en-US" sz="2000" dirty="0" smtClean="0">
                <a:solidFill>
                  <a:srgbClr val="394A26"/>
                </a:solidFill>
                <a:ea typeface="Tahoma" pitchFamily="34" charset="0"/>
                <a:cs typeface="Times New Roman" pitchFamily="18" charset="0"/>
              </a:rPr>
              <a:t>College   </a:t>
            </a:r>
            <a:r>
              <a:rPr lang="en-US" sz="2000" dirty="0">
                <a:solidFill>
                  <a:srgbClr val="394A26"/>
                </a:solidFill>
                <a:ea typeface="Tahoma" pitchFamily="34" charset="0"/>
                <a:cs typeface="Times New Roman" pitchFamily="18" charset="0"/>
              </a:rPr>
              <a:t>10,000</a:t>
            </a:r>
          </a:p>
          <a:p>
            <a:pPr algn="r"/>
            <a:r>
              <a:rPr lang="en-US" sz="2000" dirty="0">
                <a:solidFill>
                  <a:srgbClr val="394A26"/>
                </a:solidFill>
                <a:ea typeface="Tahoma" pitchFamily="34" charset="0"/>
                <a:cs typeface="Times New Roman" pitchFamily="18" charset="0"/>
              </a:rPr>
              <a:t>Portland State </a:t>
            </a:r>
            <a:r>
              <a:rPr lang="en-US" sz="2000" dirty="0" smtClean="0">
                <a:solidFill>
                  <a:srgbClr val="394A26"/>
                </a:solidFill>
                <a:ea typeface="Tahoma" pitchFamily="34" charset="0"/>
                <a:cs typeface="Times New Roman" pitchFamily="18" charset="0"/>
              </a:rPr>
              <a:t>U.  </a:t>
            </a:r>
            <a:r>
              <a:rPr lang="en-US" sz="2000" dirty="0">
                <a:solidFill>
                  <a:srgbClr val="394A26"/>
                </a:solidFill>
                <a:ea typeface="Tahoma" pitchFamily="34" charset="0"/>
                <a:cs typeface="Times New Roman" pitchFamily="18" charset="0"/>
              </a:rPr>
              <a:t>11,000</a:t>
            </a:r>
          </a:p>
          <a:p>
            <a:pPr algn="r"/>
            <a:r>
              <a:rPr lang="en-US" sz="2000" dirty="0">
                <a:solidFill>
                  <a:srgbClr val="394A26"/>
                </a:solidFill>
                <a:ea typeface="Tahoma" pitchFamily="34" charset="0"/>
                <a:cs typeface="Times New Roman" pitchFamily="18" charset="0"/>
              </a:rPr>
              <a:t>Linfield </a:t>
            </a:r>
            <a:r>
              <a:rPr lang="en-US" sz="2000" dirty="0" smtClean="0">
                <a:solidFill>
                  <a:srgbClr val="394A26"/>
                </a:solidFill>
                <a:ea typeface="Tahoma" pitchFamily="34" charset="0"/>
                <a:cs typeface="Times New Roman" pitchFamily="18" charset="0"/>
              </a:rPr>
              <a:t>College     </a:t>
            </a:r>
            <a:r>
              <a:rPr lang="en-US" sz="2000" dirty="0">
                <a:solidFill>
                  <a:srgbClr val="394A26"/>
                </a:solidFill>
                <a:ea typeface="Tahoma" pitchFamily="34" charset="0"/>
                <a:cs typeface="Times New Roman" pitchFamily="18" charset="0"/>
              </a:rPr>
              <a:t>2,000</a:t>
            </a:r>
          </a:p>
          <a:p>
            <a:pPr algn="r"/>
            <a:r>
              <a:rPr lang="en-US" sz="2000" dirty="0">
                <a:solidFill>
                  <a:srgbClr val="394A26"/>
                </a:solidFill>
                <a:ea typeface="Tahoma" pitchFamily="34" charset="0"/>
                <a:cs typeface="Times New Roman" pitchFamily="18" charset="0"/>
              </a:rPr>
              <a:t>Southern Oregon </a:t>
            </a:r>
            <a:r>
              <a:rPr lang="en-US" sz="2000" dirty="0" smtClean="0">
                <a:solidFill>
                  <a:srgbClr val="394A26"/>
                </a:solidFill>
                <a:ea typeface="Tahoma" pitchFamily="34" charset="0"/>
                <a:cs typeface="Times New Roman" pitchFamily="18" charset="0"/>
              </a:rPr>
              <a:t>U.  14,000</a:t>
            </a:r>
          </a:p>
          <a:p>
            <a:pPr algn="r"/>
            <a:r>
              <a:rPr lang="en-US" sz="2000" dirty="0" smtClean="0">
                <a:solidFill>
                  <a:srgbClr val="394A26"/>
                </a:solidFill>
                <a:ea typeface="Tahoma" pitchFamily="34" charset="0"/>
                <a:cs typeface="Times New Roman" pitchFamily="18" charset="0"/>
              </a:rPr>
              <a:t>HJA Experimental Forest     1,400</a:t>
            </a:r>
            <a:endParaRPr lang="en-US" sz="2000" dirty="0">
              <a:solidFill>
                <a:srgbClr val="394A26"/>
              </a:solidFill>
              <a:ea typeface="Tahoma" pitchFamily="34" charset="0"/>
              <a:cs typeface="Times New Roman" pitchFamily="18" charset="0"/>
            </a:endParaRPr>
          </a:p>
          <a:p>
            <a:pPr algn="r"/>
            <a:r>
              <a:rPr lang="en-US" sz="2000" b="1" dirty="0">
                <a:solidFill>
                  <a:srgbClr val="394A26"/>
                </a:solidFill>
                <a:ea typeface="Tahoma" pitchFamily="34" charset="0"/>
                <a:cs typeface="Times New Roman" pitchFamily="18" charset="0"/>
              </a:rPr>
              <a:t>TOTAL: </a:t>
            </a:r>
            <a:r>
              <a:rPr lang="en-US" sz="2000" b="1" dirty="0" smtClean="0">
                <a:solidFill>
                  <a:srgbClr val="394A26"/>
                </a:solidFill>
                <a:ea typeface="Tahoma" pitchFamily="34" charset="0"/>
                <a:cs typeface="Times New Roman" pitchFamily="18" charset="0"/>
              </a:rPr>
              <a:t> 38,400</a:t>
            </a:r>
            <a:endParaRPr lang="en-US" sz="2000" b="1" dirty="0">
              <a:solidFill>
                <a:srgbClr val="394A26"/>
              </a:solidFill>
              <a:ea typeface="Tahoma" pitchFamily="34" charset="0"/>
              <a:cs typeface="Times New Roman" pitchFamily="18" charset="0"/>
            </a:endParaRPr>
          </a:p>
        </p:txBody>
      </p:sp>
      <p:sp>
        <p:nvSpPr>
          <p:cNvPr id="24" name="TextBox 23"/>
          <p:cNvSpPr txBox="1">
            <a:spLocks noChangeArrowheads="1"/>
          </p:cNvSpPr>
          <p:nvPr/>
        </p:nvSpPr>
        <p:spPr bwMode="auto">
          <a:xfrm>
            <a:off x="304800" y="762000"/>
            <a:ext cx="7330918" cy="461665"/>
          </a:xfrm>
          <a:prstGeom prst="rect">
            <a:avLst/>
          </a:prstGeom>
          <a:noFill/>
          <a:ln w="9525">
            <a:noFill/>
            <a:miter lim="800000"/>
            <a:headEnd/>
            <a:tailEnd/>
          </a:ln>
        </p:spPr>
        <p:txBody>
          <a:bodyPr wrap="none">
            <a:spAutoFit/>
          </a:bodyPr>
          <a:lstStyle/>
          <a:p>
            <a:r>
              <a:rPr lang="en-US" sz="2400" b="1" dirty="0">
                <a:solidFill>
                  <a:srgbClr val="604A7B"/>
                </a:solidFill>
                <a:ea typeface="Tahoma" pitchFamily="34" charset="0"/>
                <a:cs typeface="Times New Roman" pitchFamily="18" charset="0"/>
              </a:rPr>
              <a:t>Image and database smaller herbaria in </a:t>
            </a:r>
            <a:r>
              <a:rPr lang="en-US" sz="2400" b="1" dirty="0" smtClean="0">
                <a:solidFill>
                  <a:srgbClr val="604A7B"/>
                </a:solidFill>
                <a:ea typeface="Tahoma" pitchFamily="34" charset="0"/>
                <a:cs typeface="Times New Roman" pitchFamily="18" charset="0"/>
              </a:rPr>
              <a:t>ID, OR, and WA</a:t>
            </a:r>
            <a:endParaRPr lang="en-US" sz="2400" b="1" dirty="0">
              <a:solidFill>
                <a:srgbClr val="604A7B"/>
              </a:solidFill>
              <a:ea typeface="Tahoma" pitchFamily="34" charset="0"/>
              <a:cs typeface="Times New Roman" pitchFamily="18" charset="0"/>
            </a:endParaRPr>
          </a:p>
        </p:txBody>
      </p:sp>
      <p:sp>
        <p:nvSpPr>
          <p:cNvPr id="25" name="Freeform 24"/>
          <p:cNvSpPr/>
          <p:nvPr/>
        </p:nvSpPr>
        <p:spPr>
          <a:xfrm flipV="1">
            <a:off x="4267200" y="5057774"/>
            <a:ext cx="2571750" cy="276225"/>
          </a:xfrm>
          <a:custGeom>
            <a:avLst/>
            <a:gdLst>
              <a:gd name="connsiteX0" fmla="*/ 1652954 w 1652954"/>
              <a:gd name="connsiteY0" fmla="*/ 773723 h 773723"/>
              <a:gd name="connsiteX1" fmla="*/ 1430216 w 1652954"/>
              <a:gd name="connsiteY1" fmla="*/ 515815 h 773723"/>
              <a:gd name="connsiteX2" fmla="*/ 1113693 w 1652954"/>
              <a:gd name="connsiteY2" fmla="*/ 269631 h 773723"/>
              <a:gd name="connsiteX3" fmla="*/ 762000 w 1652954"/>
              <a:gd name="connsiteY3" fmla="*/ 105508 h 773723"/>
              <a:gd name="connsiteX4" fmla="*/ 386862 w 1652954"/>
              <a:gd name="connsiteY4" fmla="*/ 23446 h 773723"/>
              <a:gd name="connsiteX5" fmla="*/ 0 w 1652954"/>
              <a:gd name="connsiteY5" fmla="*/ 0 h 77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2954" h="773723">
                <a:moveTo>
                  <a:pt x="1652954" y="773723"/>
                </a:moveTo>
                <a:cubicBezTo>
                  <a:pt x="1586523" y="686776"/>
                  <a:pt x="1520093" y="599830"/>
                  <a:pt x="1430216" y="515815"/>
                </a:cubicBezTo>
                <a:cubicBezTo>
                  <a:pt x="1340339" y="431800"/>
                  <a:pt x="1225062" y="338015"/>
                  <a:pt x="1113693" y="269631"/>
                </a:cubicBezTo>
                <a:cubicBezTo>
                  <a:pt x="1002324" y="201247"/>
                  <a:pt x="883139" y="146539"/>
                  <a:pt x="762000" y="105508"/>
                </a:cubicBezTo>
                <a:cubicBezTo>
                  <a:pt x="640861" y="64477"/>
                  <a:pt x="513862" y="41031"/>
                  <a:pt x="386862" y="23446"/>
                </a:cubicBezTo>
                <a:cubicBezTo>
                  <a:pt x="259862" y="5861"/>
                  <a:pt x="129931" y="2930"/>
                  <a:pt x="0" y="0"/>
                </a:cubicBezTo>
              </a:path>
            </a:pathLst>
          </a:custGeom>
          <a:ln w="38100">
            <a:solidFill>
              <a:srgbClr val="394A26"/>
            </a:solidFill>
            <a:tailEnd type="stealth" w="lg" len="lg"/>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26" name="Freeform 25"/>
          <p:cNvSpPr/>
          <p:nvPr/>
        </p:nvSpPr>
        <p:spPr>
          <a:xfrm flipH="1" flipV="1">
            <a:off x="4191000" y="3810000"/>
            <a:ext cx="2667000" cy="1066800"/>
          </a:xfrm>
          <a:custGeom>
            <a:avLst/>
            <a:gdLst>
              <a:gd name="connsiteX0" fmla="*/ 1652954 w 1652954"/>
              <a:gd name="connsiteY0" fmla="*/ 773723 h 773723"/>
              <a:gd name="connsiteX1" fmla="*/ 1430216 w 1652954"/>
              <a:gd name="connsiteY1" fmla="*/ 515815 h 773723"/>
              <a:gd name="connsiteX2" fmla="*/ 1113693 w 1652954"/>
              <a:gd name="connsiteY2" fmla="*/ 269631 h 773723"/>
              <a:gd name="connsiteX3" fmla="*/ 762000 w 1652954"/>
              <a:gd name="connsiteY3" fmla="*/ 105508 h 773723"/>
              <a:gd name="connsiteX4" fmla="*/ 386862 w 1652954"/>
              <a:gd name="connsiteY4" fmla="*/ 23446 h 773723"/>
              <a:gd name="connsiteX5" fmla="*/ 0 w 1652954"/>
              <a:gd name="connsiteY5" fmla="*/ 0 h 77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2954" h="773723">
                <a:moveTo>
                  <a:pt x="1652954" y="773723"/>
                </a:moveTo>
                <a:cubicBezTo>
                  <a:pt x="1586523" y="686776"/>
                  <a:pt x="1520093" y="599830"/>
                  <a:pt x="1430216" y="515815"/>
                </a:cubicBezTo>
                <a:cubicBezTo>
                  <a:pt x="1340339" y="431800"/>
                  <a:pt x="1225062" y="338015"/>
                  <a:pt x="1113693" y="269631"/>
                </a:cubicBezTo>
                <a:cubicBezTo>
                  <a:pt x="1002324" y="201247"/>
                  <a:pt x="883139" y="146539"/>
                  <a:pt x="762000" y="105508"/>
                </a:cubicBezTo>
                <a:cubicBezTo>
                  <a:pt x="640861" y="64477"/>
                  <a:pt x="513862" y="41031"/>
                  <a:pt x="386862" y="23446"/>
                </a:cubicBezTo>
                <a:cubicBezTo>
                  <a:pt x="259862" y="5861"/>
                  <a:pt x="129931" y="2930"/>
                  <a:pt x="0" y="0"/>
                </a:cubicBezTo>
              </a:path>
            </a:pathLst>
          </a:custGeom>
          <a:ln w="38100">
            <a:solidFill>
              <a:srgbClr val="394A26"/>
            </a:solidFill>
            <a:headEnd type="stealth" w="lg" len="lg"/>
            <a:tailEnd type="none" w="lg" len="lg"/>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27" name="Freeform 26"/>
          <p:cNvSpPr/>
          <p:nvPr/>
        </p:nvSpPr>
        <p:spPr>
          <a:xfrm flipV="1">
            <a:off x="7058025" y="3171825"/>
            <a:ext cx="638175" cy="1847850"/>
          </a:xfrm>
          <a:custGeom>
            <a:avLst/>
            <a:gdLst>
              <a:gd name="connsiteX0" fmla="*/ 1652954 w 1652954"/>
              <a:gd name="connsiteY0" fmla="*/ 773723 h 773723"/>
              <a:gd name="connsiteX1" fmla="*/ 1430216 w 1652954"/>
              <a:gd name="connsiteY1" fmla="*/ 515815 h 773723"/>
              <a:gd name="connsiteX2" fmla="*/ 1113693 w 1652954"/>
              <a:gd name="connsiteY2" fmla="*/ 269631 h 773723"/>
              <a:gd name="connsiteX3" fmla="*/ 762000 w 1652954"/>
              <a:gd name="connsiteY3" fmla="*/ 105508 h 773723"/>
              <a:gd name="connsiteX4" fmla="*/ 386862 w 1652954"/>
              <a:gd name="connsiteY4" fmla="*/ 23446 h 773723"/>
              <a:gd name="connsiteX5" fmla="*/ 0 w 1652954"/>
              <a:gd name="connsiteY5" fmla="*/ 0 h 77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2954" h="773723">
                <a:moveTo>
                  <a:pt x="1652954" y="773723"/>
                </a:moveTo>
                <a:cubicBezTo>
                  <a:pt x="1586523" y="686776"/>
                  <a:pt x="1520093" y="599830"/>
                  <a:pt x="1430216" y="515815"/>
                </a:cubicBezTo>
                <a:cubicBezTo>
                  <a:pt x="1340339" y="431800"/>
                  <a:pt x="1225062" y="338015"/>
                  <a:pt x="1113693" y="269631"/>
                </a:cubicBezTo>
                <a:cubicBezTo>
                  <a:pt x="1002324" y="201247"/>
                  <a:pt x="883139" y="146539"/>
                  <a:pt x="762000" y="105508"/>
                </a:cubicBezTo>
                <a:cubicBezTo>
                  <a:pt x="640861" y="64477"/>
                  <a:pt x="513862" y="41031"/>
                  <a:pt x="386862" y="23446"/>
                </a:cubicBezTo>
                <a:cubicBezTo>
                  <a:pt x="259862" y="5861"/>
                  <a:pt x="129931" y="2930"/>
                  <a:pt x="0" y="0"/>
                </a:cubicBezTo>
              </a:path>
            </a:pathLst>
          </a:custGeom>
          <a:ln w="38100">
            <a:solidFill>
              <a:srgbClr val="394A26"/>
            </a:solidFill>
            <a:headEnd type="stealth" w="lg" len="lg"/>
            <a:tailEnd type="none" w="lg" len="lg"/>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28" name="TextBox 8"/>
          <p:cNvSpPr txBox="1">
            <a:spLocks noChangeArrowheads="1"/>
          </p:cNvSpPr>
          <p:nvPr/>
        </p:nvSpPr>
        <p:spPr bwMode="auto">
          <a:xfrm>
            <a:off x="0" y="0"/>
            <a:ext cx="9144000" cy="400110"/>
          </a:xfrm>
          <a:prstGeom prst="rect">
            <a:avLst/>
          </a:prstGeom>
          <a:noFill/>
          <a:ln w="9525">
            <a:noFill/>
            <a:miter lim="800000"/>
            <a:headEnd/>
            <a:tailEnd/>
          </a:ln>
        </p:spPr>
        <p:txBody>
          <a:bodyPr wrap="square">
            <a:spAutoFit/>
          </a:bodyPr>
          <a:lstStyle/>
          <a:p>
            <a:pPr algn="ctr">
              <a:defRPr/>
            </a:pPr>
            <a:r>
              <a:rPr lang="en-US" sz="2000" b="1" dirty="0" smtClean="0">
                <a:solidFill>
                  <a:srgbClr val="394A26"/>
                </a:solidFill>
                <a:latin typeface="Calibri" pitchFamily="34" charset="0"/>
              </a:rPr>
              <a:t>What We’re Doing Right Now</a:t>
            </a:r>
            <a:endParaRPr lang="en-US" sz="2000" b="1" dirty="0">
              <a:solidFill>
                <a:srgbClr val="394A26"/>
              </a:solidFill>
              <a:latin typeface="Calibri"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age-background.jpg"/>
          <p:cNvPicPr>
            <a:picLocks noChangeAspect="1"/>
          </p:cNvPicPr>
          <p:nvPr/>
        </p:nvPicPr>
        <p:blipFill>
          <a:blip r:embed="rId2" cstate="print"/>
          <a:stretch>
            <a:fillRect/>
          </a:stretch>
        </p:blipFill>
        <p:spPr>
          <a:xfrm>
            <a:off x="0" y="0"/>
            <a:ext cx="9144000" cy="6858000"/>
          </a:xfrm>
          <a:prstGeom prst="rect">
            <a:avLst/>
          </a:prstGeom>
        </p:spPr>
      </p:pic>
      <p:pic>
        <p:nvPicPr>
          <p:cNvPr id="7" name="Picture 6" descr="Banner-vertical.png"/>
          <p:cNvPicPr>
            <a:picLocks noChangeAspect="1"/>
          </p:cNvPicPr>
          <p:nvPr/>
        </p:nvPicPr>
        <p:blipFill>
          <a:blip r:embed="rId3" cstate="print"/>
          <a:stretch>
            <a:fillRect/>
          </a:stretch>
        </p:blipFill>
        <p:spPr>
          <a:xfrm>
            <a:off x="8601075" y="535781"/>
            <a:ext cx="542925" cy="6322219"/>
          </a:xfrm>
          <a:prstGeom prst="rect">
            <a:avLst/>
          </a:prstGeom>
        </p:spPr>
      </p:pic>
      <p:pic>
        <p:nvPicPr>
          <p:cNvPr id="11" name="Picture 10" descr="Banner-horizontal.png"/>
          <p:cNvPicPr>
            <a:picLocks noChangeAspect="1"/>
          </p:cNvPicPr>
          <p:nvPr/>
        </p:nvPicPr>
        <p:blipFill>
          <a:blip r:embed="rId4" cstate="print"/>
          <a:stretch>
            <a:fillRect/>
          </a:stretch>
        </p:blipFill>
        <p:spPr>
          <a:xfrm>
            <a:off x="0" y="0"/>
            <a:ext cx="9144000" cy="594127"/>
          </a:xfrm>
          <a:prstGeom prst="rect">
            <a:avLst/>
          </a:prstGeom>
        </p:spPr>
      </p:pic>
      <p:pic>
        <p:nvPicPr>
          <p:cNvPr id="4" name="Picture 3" descr="region-map.png"/>
          <p:cNvPicPr>
            <a:picLocks noChangeAspect="1"/>
          </p:cNvPicPr>
          <p:nvPr/>
        </p:nvPicPr>
        <p:blipFill>
          <a:blip r:embed="rId5" cstate="print"/>
          <a:stretch>
            <a:fillRect/>
          </a:stretch>
        </p:blipFill>
        <p:spPr>
          <a:xfrm>
            <a:off x="7612380" y="0"/>
            <a:ext cx="1531620" cy="1548765"/>
          </a:xfrm>
          <a:prstGeom prst="rect">
            <a:avLst/>
          </a:prstGeom>
        </p:spPr>
      </p:pic>
      <p:sp>
        <p:nvSpPr>
          <p:cNvPr id="24" name="TextBox 23"/>
          <p:cNvSpPr txBox="1">
            <a:spLocks noChangeArrowheads="1"/>
          </p:cNvSpPr>
          <p:nvPr/>
        </p:nvSpPr>
        <p:spPr bwMode="auto">
          <a:xfrm>
            <a:off x="304800" y="762000"/>
            <a:ext cx="7245958" cy="461665"/>
          </a:xfrm>
          <a:prstGeom prst="rect">
            <a:avLst/>
          </a:prstGeom>
          <a:noFill/>
          <a:ln w="9525">
            <a:noFill/>
            <a:miter lim="800000"/>
            <a:headEnd/>
            <a:tailEnd/>
          </a:ln>
        </p:spPr>
        <p:txBody>
          <a:bodyPr wrap="none">
            <a:spAutoFit/>
          </a:bodyPr>
          <a:lstStyle/>
          <a:p>
            <a:r>
              <a:rPr lang="en-US" sz="2400" b="1" dirty="0" smtClean="0">
                <a:solidFill>
                  <a:srgbClr val="604A7B"/>
                </a:solidFill>
                <a:ea typeface="Tahoma" pitchFamily="34" charset="0"/>
                <a:cs typeface="Times New Roman" pitchFamily="18" charset="0"/>
              </a:rPr>
              <a:t>Image and database smaller herbaria in ID, OR, and WA</a:t>
            </a:r>
            <a:endParaRPr lang="en-US" sz="2400" b="1" dirty="0">
              <a:solidFill>
                <a:srgbClr val="604A7B"/>
              </a:solidFill>
              <a:ea typeface="Tahoma" pitchFamily="34" charset="0"/>
              <a:cs typeface="Times New Roman" pitchFamily="18" charset="0"/>
            </a:endParaRPr>
          </a:p>
        </p:txBody>
      </p:sp>
      <p:sp>
        <p:nvSpPr>
          <p:cNvPr id="28" name="TextBox 8"/>
          <p:cNvSpPr txBox="1">
            <a:spLocks noChangeArrowheads="1"/>
          </p:cNvSpPr>
          <p:nvPr/>
        </p:nvSpPr>
        <p:spPr bwMode="auto">
          <a:xfrm>
            <a:off x="0" y="0"/>
            <a:ext cx="9144000" cy="400110"/>
          </a:xfrm>
          <a:prstGeom prst="rect">
            <a:avLst/>
          </a:prstGeom>
          <a:noFill/>
          <a:ln w="9525">
            <a:noFill/>
            <a:miter lim="800000"/>
            <a:headEnd/>
            <a:tailEnd/>
          </a:ln>
        </p:spPr>
        <p:txBody>
          <a:bodyPr wrap="square">
            <a:spAutoFit/>
          </a:bodyPr>
          <a:lstStyle/>
          <a:p>
            <a:pPr algn="ctr">
              <a:defRPr/>
            </a:pPr>
            <a:r>
              <a:rPr lang="en-US" sz="2000" b="1" dirty="0" smtClean="0">
                <a:solidFill>
                  <a:srgbClr val="394A26"/>
                </a:solidFill>
                <a:latin typeface="Calibri" pitchFamily="34" charset="0"/>
              </a:rPr>
              <a:t>What We’re Doing Right Now</a:t>
            </a:r>
            <a:endParaRPr lang="en-US" sz="2000" b="1" dirty="0">
              <a:solidFill>
                <a:srgbClr val="394A26"/>
              </a:solidFill>
              <a:latin typeface="Calibri" pitchFamily="34" charset="0"/>
            </a:endParaRPr>
          </a:p>
        </p:txBody>
      </p:sp>
      <p:sp>
        <p:nvSpPr>
          <p:cNvPr id="23" name="TextBox 16"/>
          <p:cNvSpPr txBox="1">
            <a:spLocks noChangeArrowheads="1"/>
          </p:cNvSpPr>
          <p:nvPr/>
        </p:nvSpPr>
        <p:spPr bwMode="auto">
          <a:xfrm>
            <a:off x="323850" y="1312862"/>
            <a:ext cx="8077200" cy="2554545"/>
          </a:xfrm>
          <a:prstGeom prst="rect">
            <a:avLst/>
          </a:prstGeom>
          <a:noFill/>
          <a:ln w="9525">
            <a:noFill/>
            <a:miter lim="800000"/>
            <a:headEnd/>
            <a:tailEnd/>
          </a:ln>
        </p:spPr>
        <p:txBody>
          <a:bodyPr>
            <a:spAutoFit/>
          </a:bodyPr>
          <a:lstStyle/>
          <a:p>
            <a:pPr marL="342900" indent="-342900">
              <a:spcAft>
                <a:spcPts val="1200"/>
              </a:spcAft>
              <a:buSzPct val="150000"/>
              <a:buFont typeface="Arial" charset="0"/>
              <a:buChar char="•"/>
            </a:pPr>
            <a:r>
              <a:rPr lang="en-US" sz="2000" dirty="0" smtClean="0">
                <a:solidFill>
                  <a:srgbClr val="394A26"/>
                </a:solidFill>
              </a:rPr>
              <a:t>Small herbaria house valuable specimens not present in the larger herbaria.  But they are often not examined by specialists.</a:t>
            </a:r>
          </a:p>
          <a:p>
            <a:pPr marL="342900" indent="-342900">
              <a:spcAft>
                <a:spcPts val="1200"/>
              </a:spcAft>
              <a:buSzPct val="150000"/>
              <a:buFont typeface="Arial" charset="0"/>
              <a:buChar char="•"/>
            </a:pPr>
            <a:r>
              <a:rPr lang="en-US" sz="2000" dirty="0" smtClean="0">
                <a:solidFill>
                  <a:srgbClr val="394A26"/>
                </a:solidFill>
              </a:rPr>
              <a:t>It is often challenging to justify the existence of these collections to university administrators.  Can we increase their utility and prominence?</a:t>
            </a:r>
          </a:p>
          <a:p>
            <a:pPr marL="342900" indent="-342900">
              <a:spcAft>
                <a:spcPts val="1200"/>
              </a:spcAft>
              <a:buSzPct val="150000"/>
              <a:buFont typeface="Arial" charset="0"/>
              <a:buChar char="•"/>
            </a:pPr>
            <a:r>
              <a:rPr lang="en-US" sz="2000" dirty="0" smtClean="0">
                <a:solidFill>
                  <a:srgbClr val="394A26"/>
                </a:solidFill>
              </a:rPr>
              <a:t>Limitations in staff, budgets, and computer infrastructure make it difficult for these herbaria to manage a specimen database or provide online access.</a:t>
            </a:r>
          </a:p>
        </p:txBody>
      </p:sp>
      <p:pic>
        <p:nvPicPr>
          <p:cNvPr id="10" name="Picture 9" descr="frosted-reeds.png"/>
          <p:cNvPicPr>
            <a:picLocks noChangeAspect="1"/>
          </p:cNvPicPr>
          <p:nvPr/>
        </p:nvPicPr>
        <p:blipFill>
          <a:blip r:embed="rId6" cstate="print"/>
          <a:stretch>
            <a:fillRect/>
          </a:stretch>
        </p:blipFill>
        <p:spPr>
          <a:xfrm>
            <a:off x="4651122" y="3962400"/>
            <a:ext cx="3759453" cy="2589324"/>
          </a:xfrm>
          <a:prstGeom prst="rect">
            <a:avLst/>
          </a:prstGeom>
          <a:ln w="3175">
            <a:solidFill>
              <a:schemeClr val="tx1"/>
            </a:solidFill>
          </a:ln>
        </p:spPr>
      </p:pic>
      <p:sp>
        <p:nvSpPr>
          <p:cNvPr id="12" name="TextBox 10"/>
          <p:cNvSpPr txBox="1">
            <a:spLocks noChangeArrowheads="1"/>
          </p:cNvSpPr>
          <p:nvPr/>
        </p:nvSpPr>
        <p:spPr bwMode="auto">
          <a:xfrm>
            <a:off x="7304855" y="6531173"/>
            <a:ext cx="1200970" cy="276999"/>
          </a:xfrm>
          <a:prstGeom prst="rect">
            <a:avLst/>
          </a:prstGeom>
          <a:noFill/>
          <a:ln w="9525">
            <a:noFill/>
            <a:miter lim="800000"/>
            <a:headEnd/>
            <a:tailEnd/>
          </a:ln>
        </p:spPr>
        <p:txBody>
          <a:bodyPr wrap="none">
            <a:spAutoFit/>
          </a:bodyPr>
          <a:lstStyle/>
          <a:p>
            <a:pPr algn="r"/>
            <a:r>
              <a:rPr lang="en-US" sz="1200" i="1" dirty="0" smtClean="0">
                <a:solidFill>
                  <a:srgbClr val="394A26"/>
                </a:solidFill>
                <a:ea typeface="Tahoma" pitchFamily="34" charset="0"/>
                <a:cs typeface="Arial" pitchFamily="34" charset="0"/>
              </a:rPr>
              <a:t>Aquilegia </a:t>
            </a:r>
            <a:r>
              <a:rPr lang="en-US" sz="1200" i="1" dirty="0" err="1" smtClean="0">
                <a:solidFill>
                  <a:srgbClr val="394A26"/>
                </a:solidFill>
                <a:ea typeface="Tahoma" pitchFamily="34" charset="0"/>
                <a:cs typeface="Arial" pitchFamily="34" charset="0"/>
              </a:rPr>
              <a:t>jonesii</a:t>
            </a:r>
            <a:endParaRPr lang="en-US" sz="1200" dirty="0">
              <a:solidFill>
                <a:srgbClr val="394A26"/>
              </a:solidFill>
              <a:ea typeface="Tahoma" pitchFamily="34" charset="0"/>
              <a:cs typeface="Arial"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age-background.jpg"/>
          <p:cNvPicPr>
            <a:picLocks noChangeAspect="1"/>
          </p:cNvPicPr>
          <p:nvPr/>
        </p:nvPicPr>
        <p:blipFill>
          <a:blip r:embed="rId2" cstate="print"/>
          <a:stretch>
            <a:fillRect/>
          </a:stretch>
        </p:blipFill>
        <p:spPr>
          <a:xfrm>
            <a:off x="0" y="0"/>
            <a:ext cx="9144000" cy="6858000"/>
          </a:xfrm>
          <a:prstGeom prst="rect">
            <a:avLst/>
          </a:prstGeom>
        </p:spPr>
      </p:pic>
      <p:pic>
        <p:nvPicPr>
          <p:cNvPr id="7" name="Picture 6" descr="Banner-vertical.png"/>
          <p:cNvPicPr>
            <a:picLocks noChangeAspect="1"/>
          </p:cNvPicPr>
          <p:nvPr/>
        </p:nvPicPr>
        <p:blipFill>
          <a:blip r:embed="rId3" cstate="print"/>
          <a:stretch>
            <a:fillRect/>
          </a:stretch>
        </p:blipFill>
        <p:spPr>
          <a:xfrm>
            <a:off x="8601075" y="535781"/>
            <a:ext cx="542925" cy="6322219"/>
          </a:xfrm>
          <a:prstGeom prst="rect">
            <a:avLst/>
          </a:prstGeom>
        </p:spPr>
      </p:pic>
      <p:pic>
        <p:nvPicPr>
          <p:cNvPr id="11" name="Picture 10" descr="Banner-horizontal.png"/>
          <p:cNvPicPr>
            <a:picLocks noChangeAspect="1"/>
          </p:cNvPicPr>
          <p:nvPr/>
        </p:nvPicPr>
        <p:blipFill>
          <a:blip r:embed="rId4" cstate="print"/>
          <a:stretch>
            <a:fillRect/>
          </a:stretch>
        </p:blipFill>
        <p:spPr>
          <a:xfrm>
            <a:off x="0" y="0"/>
            <a:ext cx="9144000" cy="594127"/>
          </a:xfrm>
          <a:prstGeom prst="rect">
            <a:avLst/>
          </a:prstGeom>
        </p:spPr>
      </p:pic>
      <p:pic>
        <p:nvPicPr>
          <p:cNvPr id="4" name="Picture 3" descr="region-map.png"/>
          <p:cNvPicPr>
            <a:picLocks noChangeAspect="1"/>
          </p:cNvPicPr>
          <p:nvPr/>
        </p:nvPicPr>
        <p:blipFill>
          <a:blip r:embed="rId5" cstate="print"/>
          <a:stretch>
            <a:fillRect/>
          </a:stretch>
        </p:blipFill>
        <p:spPr>
          <a:xfrm>
            <a:off x="7612380" y="0"/>
            <a:ext cx="1531620" cy="1548765"/>
          </a:xfrm>
          <a:prstGeom prst="rect">
            <a:avLst/>
          </a:prstGeom>
        </p:spPr>
      </p:pic>
      <p:sp>
        <p:nvSpPr>
          <p:cNvPr id="24" name="TextBox 23"/>
          <p:cNvSpPr txBox="1">
            <a:spLocks noChangeArrowheads="1"/>
          </p:cNvSpPr>
          <p:nvPr/>
        </p:nvSpPr>
        <p:spPr bwMode="auto">
          <a:xfrm>
            <a:off x="304800" y="762000"/>
            <a:ext cx="7245958" cy="461665"/>
          </a:xfrm>
          <a:prstGeom prst="rect">
            <a:avLst/>
          </a:prstGeom>
          <a:noFill/>
          <a:ln w="9525">
            <a:noFill/>
            <a:miter lim="800000"/>
            <a:headEnd/>
            <a:tailEnd/>
          </a:ln>
        </p:spPr>
        <p:txBody>
          <a:bodyPr wrap="none">
            <a:spAutoFit/>
          </a:bodyPr>
          <a:lstStyle/>
          <a:p>
            <a:r>
              <a:rPr lang="en-US" sz="2400" b="1" dirty="0" smtClean="0">
                <a:solidFill>
                  <a:srgbClr val="604A7B"/>
                </a:solidFill>
                <a:ea typeface="Tahoma" pitchFamily="34" charset="0"/>
                <a:cs typeface="Times New Roman" pitchFamily="18" charset="0"/>
              </a:rPr>
              <a:t>Image and database smaller herbaria in ID, OR, and WA</a:t>
            </a:r>
            <a:endParaRPr lang="en-US" sz="2400" b="1" dirty="0">
              <a:solidFill>
                <a:srgbClr val="604A7B"/>
              </a:solidFill>
              <a:ea typeface="Tahoma" pitchFamily="34" charset="0"/>
              <a:cs typeface="Times New Roman" pitchFamily="18" charset="0"/>
            </a:endParaRPr>
          </a:p>
        </p:txBody>
      </p:sp>
      <p:sp>
        <p:nvSpPr>
          <p:cNvPr id="28" name="TextBox 8"/>
          <p:cNvSpPr txBox="1">
            <a:spLocks noChangeArrowheads="1"/>
          </p:cNvSpPr>
          <p:nvPr/>
        </p:nvSpPr>
        <p:spPr bwMode="auto">
          <a:xfrm>
            <a:off x="0" y="0"/>
            <a:ext cx="9144000" cy="400110"/>
          </a:xfrm>
          <a:prstGeom prst="rect">
            <a:avLst/>
          </a:prstGeom>
          <a:noFill/>
          <a:ln w="9525">
            <a:noFill/>
            <a:miter lim="800000"/>
            <a:headEnd/>
            <a:tailEnd/>
          </a:ln>
        </p:spPr>
        <p:txBody>
          <a:bodyPr wrap="square">
            <a:spAutoFit/>
          </a:bodyPr>
          <a:lstStyle/>
          <a:p>
            <a:pPr algn="ctr">
              <a:defRPr/>
            </a:pPr>
            <a:r>
              <a:rPr lang="en-US" sz="2000" b="1" dirty="0" smtClean="0">
                <a:solidFill>
                  <a:srgbClr val="394A26"/>
                </a:solidFill>
                <a:latin typeface="Calibri" pitchFamily="34" charset="0"/>
              </a:rPr>
              <a:t>What We’re Doing Right Now</a:t>
            </a:r>
            <a:endParaRPr lang="en-US" sz="2000" b="1" dirty="0">
              <a:solidFill>
                <a:srgbClr val="394A26"/>
              </a:solidFill>
              <a:latin typeface="Calibri" pitchFamily="34" charset="0"/>
            </a:endParaRPr>
          </a:p>
        </p:txBody>
      </p:sp>
      <p:sp>
        <p:nvSpPr>
          <p:cNvPr id="23" name="TextBox 16"/>
          <p:cNvSpPr txBox="1">
            <a:spLocks noChangeArrowheads="1"/>
          </p:cNvSpPr>
          <p:nvPr/>
        </p:nvSpPr>
        <p:spPr bwMode="auto">
          <a:xfrm>
            <a:off x="323850" y="1312862"/>
            <a:ext cx="8077200" cy="2554545"/>
          </a:xfrm>
          <a:prstGeom prst="rect">
            <a:avLst/>
          </a:prstGeom>
          <a:noFill/>
          <a:ln w="9525">
            <a:noFill/>
            <a:miter lim="800000"/>
            <a:headEnd/>
            <a:tailEnd/>
          </a:ln>
        </p:spPr>
        <p:txBody>
          <a:bodyPr>
            <a:spAutoFit/>
          </a:bodyPr>
          <a:lstStyle/>
          <a:p>
            <a:pPr marL="342900" indent="-342900">
              <a:spcAft>
                <a:spcPts val="1200"/>
              </a:spcAft>
              <a:buSzPct val="150000"/>
              <a:buFont typeface="Arial" charset="0"/>
              <a:buChar char="•"/>
            </a:pPr>
            <a:r>
              <a:rPr lang="en-US" sz="2000" dirty="0" smtClean="0">
                <a:solidFill>
                  <a:srgbClr val="394A26"/>
                </a:solidFill>
              </a:rPr>
              <a:t>Small herbaria house valuable specimens not present in the larger herbaria.  But they are often not examined by specialists.</a:t>
            </a:r>
          </a:p>
          <a:p>
            <a:pPr marL="342900" indent="-342900">
              <a:spcAft>
                <a:spcPts val="1200"/>
              </a:spcAft>
              <a:buSzPct val="150000"/>
              <a:buFont typeface="Arial" charset="0"/>
              <a:buChar char="•"/>
            </a:pPr>
            <a:r>
              <a:rPr lang="en-US" sz="2000" dirty="0" smtClean="0">
                <a:solidFill>
                  <a:srgbClr val="394A26"/>
                </a:solidFill>
              </a:rPr>
              <a:t>It is often challenging to justify the existence of these collections to university administrators.  Can we increase their utility and prominence?</a:t>
            </a:r>
          </a:p>
          <a:p>
            <a:pPr marL="342900" indent="-342900">
              <a:spcAft>
                <a:spcPts val="1200"/>
              </a:spcAft>
              <a:buSzPct val="150000"/>
              <a:buFont typeface="Arial" charset="0"/>
              <a:buChar char="•"/>
            </a:pPr>
            <a:r>
              <a:rPr lang="en-US" sz="2000" dirty="0" smtClean="0">
                <a:solidFill>
                  <a:srgbClr val="394A26"/>
                </a:solidFill>
              </a:rPr>
              <a:t>Limitations in staff, budgets, and computer infrastructure make it difficult for these herbaria to manage a specimen database or provide online access.</a:t>
            </a:r>
          </a:p>
        </p:txBody>
      </p:sp>
      <p:sp>
        <p:nvSpPr>
          <p:cNvPr id="17" name="Rectangle 16"/>
          <p:cNvSpPr/>
          <p:nvPr/>
        </p:nvSpPr>
        <p:spPr>
          <a:xfrm>
            <a:off x="1524000" y="4514671"/>
            <a:ext cx="5791200" cy="1200329"/>
          </a:xfrm>
          <a:prstGeom prst="rect">
            <a:avLst/>
          </a:prstGeom>
        </p:spPr>
        <p:txBody>
          <a:bodyPr wrap="square">
            <a:spAutoFit/>
          </a:bodyPr>
          <a:lstStyle/>
          <a:p>
            <a:pPr algn="ctr">
              <a:spcAft>
                <a:spcPts val="600"/>
              </a:spcAft>
            </a:pPr>
            <a:r>
              <a:rPr lang="en-US" sz="2400" dirty="0" smtClean="0">
                <a:solidFill>
                  <a:srgbClr val="394A26"/>
                </a:solidFill>
                <a:ea typeface="Tahoma" pitchFamily="34" charset="0"/>
                <a:cs typeface="Times New Roman" pitchFamily="18" charset="0"/>
              </a:rPr>
              <a:t>We’ve proposed a model that leverages the resources at larger herbaria to assist smaller herbaria with imaging and </a:t>
            </a:r>
            <a:r>
              <a:rPr lang="en-US" sz="2400" dirty="0" err="1" smtClean="0">
                <a:solidFill>
                  <a:srgbClr val="394A26"/>
                </a:solidFill>
                <a:ea typeface="Tahoma" pitchFamily="34" charset="0"/>
                <a:cs typeface="Times New Roman" pitchFamily="18" charset="0"/>
              </a:rPr>
              <a:t>databasing</a:t>
            </a:r>
            <a:r>
              <a:rPr lang="en-US" sz="2400" dirty="0" smtClean="0">
                <a:solidFill>
                  <a:srgbClr val="394A26"/>
                </a:solidFill>
                <a:ea typeface="Tahoma" pitchFamily="34" charset="0"/>
                <a:cs typeface="Times New Roman" pitchFamily="18" charset="0"/>
              </a:rPr>
              <a:t>.</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age-background.jpg"/>
          <p:cNvPicPr>
            <a:picLocks noChangeAspect="1"/>
          </p:cNvPicPr>
          <p:nvPr/>
        </p:nvPicPr>
        <p:blipFill>
          <a:blip r:embed="rId2" cstate="print"/>
          <a:stretch>
            <a:fillRect/>
          </a:stretch>
        </p:blipFill>
        <p:spPr>
          <a:xfrm>
            <a:off x="0" y="0"/>
            <a:ext cx="9144000" cy="6858000"/>
          </a:xfrm>
          <a:prstGeom prst="rect">
            <a:avLst/>
          </a:prstGeom>
        </p:spPr>
      </p:pic>
      <p:pic>
        <p:nvPicPr>
          <p:cNvPr id="7" name="Picture 6" descr="Banner-vertical.png"/>
          <p:cNvPicPr>
            <a:picLocks noChangeAspect="1"/>
          </p:cNvPicPr>
          <p:nvPr/>
        </p:nvPicPr>
        <p:blipFill>
          <a:blip r:embed="rId3" cstate="print"/>
          <a:stretch>
            <a:fillRect/>
          </a:stretch>
        </p:blipFill>
        <p:spPr>
          <a:xfrm>
            <a:off x="8601075" y="535781"/>
            <a:ext cx="542925" cy="6322219"/>
          </a:xfrm>
          <a:prstGeom prst="rect">
            <a:avLst/>
          </a:prstGeom>
        </p:spPr>
      </p:pic>
      <p:pic>
        <p:nvPicPr>
          <p:cNvPr id="11" name="Picture 10" descr="Banner-horizontal.png"/>
          <p:cNvPicPr>
            <a:picLocks noChangeAspect="1"/>
          </p:cNvPicPr>
          <p:nvPr/>
        </p:nvPicPr>
        <p:blipFill>
          <a:blip r:embed="rId4" cstate="print"/>
          <a:stretch>
            <a:fillRect/>
          </a:stretch>
        </p:blipFill>
        <p:spPr>
          <a:xfrm>
            <a:off x="0" y="0"/>
            <a:ext cx="9144000" cy="594127"/>
          </a:xfrm>
          <a:prstGeom prst="rect">
            <a:avLst/>
          </a:prstGeom>
        </p:spPr>
      </p:pic>
      <p:pic>
        <p:nvPicPr>
          <p:cNvPr id="4" name="Picture 3" descr="region-map.png"/>
          <p:cNvPicPr>
            <a:picLocks noChangeAspect="1"/>
          </p:cNvPicPr>
          <p:nvPr/>
        </p:nvPicPr>
        <p:blipFill>
          <a:blip r:embed="rId5" cstate="print"/>
          <a:stretch>
            <a:fillRect/>
          </a:stretch>
        </p:blipFill>
        <p:spPr>
          <a:xfrm>
            <a:off x="7612380" y="0"/>
            <a:ext cx="1531620" cy="1548765"/>
          </a:xfrm>
          <a:prstGeom prst="rect">
            <a:avLst/>
          </a:prstGeom>
        </p:spPr>
      </p:pic>
      <p:sp>
        <p:nvSpPr>
          <p:cNvPr id="24" name="TextBox 23"/>
          <p:cNvSpPr txBox="1">
            <a:spLocks noChangeArrowheads="1"/>
          </p:cNvSpPr>
          <p:nvPr/>
        </p:nvSpPr>
        <p:spPr bwMode="auto">
          <a:xfrm>
            <a:off x="304800" y="762000"/>
            <a:ext cx="5333640" cy="461665"/>
          </a:xfrm>
          <a:prstGeom prst="rect">
            <a:avLst/>
          </a:prstGeom>
          <a:noFill/>
          <a:ln w="9525">
            <a:noFill/>
            <a:miter lim="800000"/>
            <a:headEnd/>
            <a:tailEnd/>
          </a:ln>
        </p:spPr>
        <p:txBody>
          <a:bodyPr wrap="none">
            <a:spAutoFit/>
          </a:bodyPr>
          <a:lstStyle/>
          <a:p>
            <a:r>
              <a:rPr lang="en-US" sz="2400" b="1" dirty="0" smtClean="0">
                <a:solidFill>
                  <a:srgbClr val="604A7B"/>
                </a:solidFill>
                <a:ea typeface="Tahoma" pitchFamily="34" charset="0"/>
                <a:cs typeface="Times New Roman" pitchFamily="18" charset="0"/>
              </a:rPr>
              <a:t>Our solution for digitizing small herbaria</a:t>
            </a:r>
            <a:endParaRPr lang="en-US" sz="2400" b="1" dirty="0">
              <a:solidFill>
                <a:srgbClr val="604A7B"/>
              </a:solidFill>
              <a:ea typeface="Tahoma" pitchFamily="34" charset="0"/>
              <a:cs typeface="Times New Roman" pitchFamily="18" charset="0"/>
            </a:endParaRPr>
          </a:p>
        </p:txBody>
      </p:sp>
      <p:sp>
        <p:nvSpPr>
          <p:cNvPr id="28" name="TextBox 8"/>
          <p:cNvSpPr txBox="1">
            <a:spLocks noChangeArrowheads="1"/>
          </p:cNvSpPr>
          <p:nvPr/>
        </p:nvSpPr>
        <p:spPr bwMode="auto">
          <a:xfrm>
            <a:off x="0" y="0"/>
            <a:ext cx="9144000" cy="400110"/>
          </a:xfrm>
          <a:prstGeom prst="rect">
            <a:avLst/>
          </a:prstGeom>
          <a:noFill/>
          <a:ln w="9525">
            <a:noFill/>
            <a:miter lim="800000"/>
            <a:headEnd/>
            <a:tailEnd/>
          </a:ln>
        </p:spPr>
        <p:txBody>
          <a:bodyPr wrap="square">
            <a:spAutoFit/>
          </a:bodyPr>
          <a:lstStyle/>
          <a:p>
            <a:pPr algn="ctr">
              <a:defRPr/>
            </a:pPr>
            <a:r>
              <a:rPr lang="en-US" sz="2000" b="1" dirty="0" smtClean="0">
                <a:solidFill>
                  <a:srgbClr val="394A26"/>
                </a:solidFill>
                <a:latin typeface="Calibri" pitchFamily="34" charset="0"/>
              </a:rPr>
              <a:t>What We’re Doing Right Now</a:t>
            </a:r>
            <a:endParaRPr lang="en-US" sz="2000" b="1" dirty="0">
              <a:solidFill>
                <a:srgbClr val="394A26"/>
              </a:solidFill>
              <a:latin typeface="Calibri" pitchFamily="34" charset="0"/>
            </a:endParaRPr>
          </a:p>
        </p:txBody>
      </p:sp>
      <p:sp>
        <p:nvSpPr>
          <p:cNvPr id="29" name="TextBox 7"/>
          <p:cNvSpPr txBox="1">
            <a:spLocks noChangeArrowheads="1"/>
          </p:cNvSpPr>
          <p:nvPr/>
        </p:nvSpPr>
        <p:spPr bwMode="auto">
          <a:xfrm>
            <a:off x="704850" y="2201629"/>
            <a:ext cx="7448550" cy="3631763"/>
          </a:xfrm>
          <a:prstGeom prst="rect">
            <a:avLst/>
          </a:prstGeom>
          <a:noFill/>
          <a:ln w="9525">
            <a:noFill/>
            <a:miter lim="800000"/>
            <a:headEnd/>
            <a:tailEnd/>
          </a:ln>
        </p:spPr>
        <p:txBody>
          <a:bodyPr wrap="square">
            <a:spAutoFit/>
          </a:bodyPr>
          <a:lstStyle/>
          <a:p>
            <a:pPr marL="457200" indent="-457200">
              <a:spcAft>
                <a:spcPts val="900"/>
              </a:spcAft>
              <a:buFont typeface="+mj-lt"/>
              <a:buAutoNum type="arabicPeriod"/>
            </a:pPr>
            <a:r>
              <a:rPr lang="en-US" sz="2000" dirty="0" smtClean="0">
                <a:solidFill>
                  <a:srgbClr val="394A26"/>
                </a:solidFill>
                <a:ea typeface="Tahoma" pitchFamily="34" charset="0"/>
                <a:cs typeface="Times New Roman" pitchFamily="18" charset="0"/>
              </a:rPr>
              <a:t>We send imaging equipment to each herbarium and use hourly, work study, or volunteer help to image the entire collection.</a:t>
            </a:r>
          </a:p>
          <a:p>
            <a:pPr marL="457200" indent="-457200">
              <a:spcAft>
                <a:spcPts val="900"/>
              </a:spcAft>
              <a:buFont typeface="+mj-lt"/>
              <a:buAutoNum type="arabicPeriod"/>
            </a:pPr>
            <a:r>
              <a:rPr lang="en-US" sz="2000" dirty="0" smtClean="0">
                <a:solidFill>
                  <a:srgbClr val="394A26"/>
                </a:solidFill>
                <a:ea typeface="Tahoma" pitchFamily="34" charset="0"/>
                <a:cs typeface="Times New Roman" pitchFamily="18" charset="0"/>
              </a:rPr>
              <a:t>Images are sent to WTU and stored on the Consortium’s server.</a:t>
            </a:r>
          </a:p>
          <a:p>
            <a:pPr marL="457200" indent="-457200">
              <a:spcAft>
                <a:spcPts val="900"/>
              </a:spcAft>
              <a:buFont typeface="+mj-lt"/>
              <a:buAutoNum type="arabicPeriod"/>
            </a:pPr>
            <a:r>
              <a:rPr lang="en-US" sz="2000" dirty="0" smtClean="0">
                <a:solidFill>
                  <a:srgbClr val="394A26"/>
                </a:solidFill>
                <a:ea typeface="Tahoma" pitchFamily="34" charset="0"/>
                <a:cs typeface="Times New Roman" pitchFamily="18" charset="0"/>
              </a:rPr>
              <a:t>We create a database for each herbarium.  The database lives on the Consortium web server and is accessible through the internet via a web application interface.</a:t>
            </a:r>
          </a:p>
          <a:p>
            <a:pPr marL="457200" indent="-457200">
              <a:spcAft>
                <a:spcPts val="900"/>
              </a:spcAft>
              <a:buFont typeface="+mj-lt"/>
              <a:buAutoNum type="arabicPeriod"/>
            </a:pPr>
            <a:r>
              <a:rPr lang="en-US" sz="2000" dirty="0" smtClean="0">
                <a:solidFill>
                  <a:srgbClr val="394A26"/>
                </a:solidFill>
                <a:ea typeface="Tahoma" pitchFamily="34" charset="0"/>
                <a:cs typeface="Times New Roman" pitchFamily="18" charset="0"/>
              </a:rPr>
              <a:t>Label data is captured from the images by staff and personnel at the larger institutions (using the web app).</a:t>
            </a:r>
          </a:p>
          <a:p>
            <a:pPr marL="457200" indent="-457200">
              <a:spcAft>
                <a:spcPts val="900"/>
              </a:spcAft>
              <a:buFont typeface="+mj-lt"/>
              <a:buAutoNum type="arabicPeriod"/>
            </a:pPr>
            <a:r>
              <a:rPr lang="en-US" sz="2000" dirty="0" smtClean="0">
                <a:solidFill>
                  <a:srgbClr val="394A26"/>
                </a:solidFill>
                <a:ea typeface="Tahoma" pitchFamily="34" charset="0"/>
                <a:cs typeface="Times New Roman" pitchFamily="18" charset="0"/>
              </a:rPr>
              <a:t>The same web app is accessible to staff at each herbarium for use as their own database.</a:t>
            </a:r>
          </a:p>
        </p:txBody>
      </p:sp>
      <p:sp>
        <p:nvSpPr>
          <p:cNvPr id="30" name="Rectangle 29"/>
          <p:cNvSpPr/>
          <p:nvPr/>
        </p:nvSpPr>
        <p:spPr>
          <a:xfrm>
            <a:off x="304800" y="1295400"/>
            <a:ext cx="7315200" cy="707886"/>
          </a:xfrm>
          <a:prstGeom prst="rect">
            <a:avLst/>
          </a:prstGeom>
        </p:spPr>
        <p:txBody>
          <a:bodyPr wrap="square">
            <a:spAutoFit/>
          </a:bodyPr>
          <a:lstStyle/>
          <a:p>
            <a:pPr marL="347472" indent="-342900">
              <a:spcAft>
                <a:spcPts val="1200"/>
              </a:spcAft>
              <a:buSzPct val="150000"/>
              <a:buFont typeface="Wingdings" pitchFamily="2" charset="2"/>
              <a:buChar char="Ø"/>
            </a:pPr>
            <a:r>
              <a:rPr lang="en-US" sz="2000" dirty="0" smtClean="0">
                <a:solidFill>
                  <a:srgbClr val="394A26"/>
                </a:solidFill>
              </a:rPr>
              <a:t>Centralize the image storage, databases, and software/hardware infrastructure at the larger institutions:</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age-background.jpg"/>
          <p:cNvPicPr>
            <a:picLocks noChangeAspect="1"/>
          </p:cNvPicPr>
          <p:nvPr/>
        </p:nvPicPr>
        <p:blipFill>
          <a:blip r:embed="rId2" cstate="print"/>
          <a:stretch>
            <a:fillRect/>
          </a:stretch>
        </p:blipFill>
        <p:spPr>
          <a:xfrm>
            <a:off x="0" y="0"/>
            <a:ext cx="9144000" cy="6858000"/>
          </a:xfrm>
          <a:prstGeom prst="rect">
            <a:avLst/>
          </a:prstGeom>
        </p:spPr>
      </p:pic>
      <p:pic>
        <p:nvPicPr>
          <p:cNvPr id="7" name="Picture 6" descr="Banner-vertical.png"/>
          <p:cNvPicPr>
            <a:picLocks noChangeAspect="1"/>
          </p:cNvPicPr>
          <p:nvPr/>
        </p:nvPicPr>
        <p:blipFill>
          <a:blip r:embed="rId3" cstate="print"/>
          <a:stretch>
            <a:fillRect/>
          </a:stretch>
        </p:blipFill>
        <p:spPr>
          <a:xfrm>
            <a:off x="8601075" y="535781"/>
            <a:ext cx="542925" cy="6322219"/>
          </a:xfrm>
          <a:prstGeom prst="rect">
            <a:avLst/>
          </a:prstGeom>
        </p:spPr>
      </p:pic>
      <p:pic>
        <p:nvPicPr>
          <p:cNvPr id="11" name="Picture 10" descr="Banner-horizontal.png"/>
          <p:cNvPicPr>
            <a:picLocks noChangeAspect="1"/>
          </p:cNvPicPr>
          <p:nvPr/>
        </p:nvPicPr>
        <p:blipFill>
          <a:blip r:embed="rId4" cstate="print"/>
          <a:stretch>
            <a:fillRect/>
          </a:stretch>
        </p:blipFill>
        <p:spPr>
          <a:xfrm>
            <a:off x="0" y="0"/>
            <a:ext cx="9144000" cy="594127"/>
          </a:xfrm>
          <a:prstGeom prst="rect">
            <a:avLst/>
          </a:prstGeom>
        </p:spPr>
      </p:pic>
      <p:pic>
        <p:nvPicPr>
          <p:cNvPr id="4" name="Picture 3" descr="region-map.png"/>
          <p:cNvPicPr>
            <a:picLocks noChangeAspect="1"/>
          </p:cNvPicPr>
          <p:nvPr/>
        </p:nvPicPr>
        <p:blipFill>
          <a:blip r:embed="rId5" cstate="print"/>
          <a:stretch>
            <a:fillRect/>
          </a:stretch>
        </p:blipFill>
        <p:spPr>
          <a:xfrm>
            <a:off x="7612380" y="0"/>
            <a:ext cx="1531620" cy="1548765"/>
          </a:xfrm>
          <a:prstGeom prst="rect">
            <a:avLst/>
          </a:prstGeom>
        </p:spPr>
      </p:pic>
      <p:sp>
        <p:nvSpPr>
          <p:cNvPr id="24" name="TextBox 23"/>
          <p:cNvSpPr txBox="1">
            <a:spLocks noChangeArrowheads="1"/>
          </p:cNvSpPr>
          <p:nvPr/>
        </p:nvSpPr>
        <p:spPr bwMode="auto">
          <a:xfrm>
            <a:off x="304800" y="762000"/>
            <a:ext cx="6216766" cy="461665"/>
          </a:xfrm>
          <a:prstGeom prst="rect">
            <a:avLst/>
          </a:prstGeom>
          <a:noFill/>
          <a:ln w="9525">
            <a:noFill/>
            <a:miter lim="800000"/>
            <a:headEnd/>
            <a:tailEnd/>
          </a:ln>
        </p:spPr>
        <p:txBody>
          <a:bodyPr wrap="none">
            <a:spAutoFit/>
          </a:bodyPr>
          <a:lstStyle/>
          <a:p>
            <a:r>
              <a:rPr lang="en-US" sz="2400" b="1" dirty="0" smtClean="0">
                <a:solidFill>
                  <a:srgbClr val="604A7B"/>
                </a:solidFill>
                <a:ea typeface="Tahoma" pitchFamily="34" charset="0"/>
                <a:cs typeface="Times New Roman" pitchFamily="18" charset="0"/>
              </a:rPr>
              <a:t>What we’ve accomplished thus far on the grant</a:t>
            </a:r>
            <a:endParaRPr lang="en-US" sz="2400" b="1" dirty="0">
              <a:solidFill>
                <a:srgbClr val="604A7B"/>
              </a:solidFill>
              <a:ea typeface="Tahoma" pitchFamily="34" charset="0"/>
              <a:cs typeface="Times New Roman" pitchFamily="18" charset="0"/>
            </a:endParaRPr>
          </a:p>
        </p:txBody>
      </p:sp>
      <p:sp>
        <p:nvSpPr>
          <p:cNvPr id="28" name="TextBox 8"/>
          <p:cNvSpPr txBox="1">
            <a:spLocks noChangeArrowheads="1"/>
          </p:cNvSpPr>
          <p:nvPr/>
        </p:nvSpPr>
        <p:spPr bwMode="auto">
          <a:xfrm>
            <a:off x="0" y="0"/>
            <a:ext cx="9144000" cy="400110"/>
          </a:xfrm>
          <a:prstGeom prst="rect">
            <a:avLst/>
          </a:prstGeom>
          <a:noFill/>
          <a:ln w="9525">
            <a:noFill/>
            <a:miter lim="800000"/>
            <a:headEnd/>
            <a:tailEnd/>
          </a:ln>
        </p:spPr>
        <p:txBody>
          <a:bodyPr wrap="square">
            <a:spAutoFit/>
          </a:bodyPr>
          <a:lstStyle/>
          <a:p>
            <a:pPr algn="ctr">
              <a:defRPr/>
            </a:pPr>
            <a:r>
              <a:rPr lang="en-US" sz="2000" b="1" dirty="0" smtClean="0">
                <a:solidFill>
                  <a:srgbClr val="394A26"/>
                </a:solidFill>
                <a:latin typeface="Calibri" pitchFamily="34" charset="0"/>
              </a:rPr>
              <a:t>What We’re Doing Right Now</a:t>
            </a:r>
            <a:endParaRPr lang="en-US" sz="2000" b="1" dirty="0">
              <a:solidFill>
                <a:srgbClr val="394A26"/>
              </a:solidFill>
              <a:latin typeface="Calibri" pitchFamily="34" charset="0"/>
            </a:endParaRPr>
          </a:p>
        </p:txBody>
      </p:sp>
      <p:sp>
        <p:nvSpPr>
          <p:cNvPr id="10" name="TextBox 16"/>
          <p:cNvSpPr txBox="1">
            <a:spLocks noChangeArrowheads="1"/>
          </p:cNvSpPr>
          <p:nvPr/>
        </p:nvSpPr>
        <p:spPr bwMode="auto">
          <a:xfrm>
            <a:off x="323850" y="1312862"/>
            <a:ext cx="8077200" cy="4555093"/>
          </a:xfrm>
          <a:prstGeom prst="rect">
            <a:avLst/>
          </a:prstGeom>
          <a:noFill/>
          <a:ln w="9525">
            <a:noFill/>
            <a:miter lim="800000"/>
            <a:headEnd/>
            <a:tailEnd/>
          </a:ln>
        </p:spPr>
        <p:txBody>
          <a:bodyPr>
            <a:spAutoFit/>
          </a:bodyPr>
          <a:lstStyle/>
          <a:p>
            <a:pPr marL="342900" indent="-342900">
              <a:spcAft>
                <a:spcPts val="1200"/>
              </a:spcAft>
              <a:buSzPct val="150000"/>
              <a:buFont typeface="Arial" charset="0"/>
              <a:buChar char="•"/>
            </a:pPr>
            <a:r>
              <a:rPr lang="en-US" sz="2000" dirty="0" smtClean="0">
                <a:solidFill>
                  <a:srgbClr val="394A26"/>
                </a:solidFill>
              </a:rPr>
              <a:t>Held a meeting among regional herbaria in June, 2010.</a:t>
            </a:r>
          </a:p>
          <a:p>
            <a:pPr marL="342900" indent="-342900">
              <a:spcAft>
                <a:spcPts val="1200"/>
              </a:spcAft>
              <a:buSzPct val="150000"/>
              <a:buFont typeface="Arial" charset="0"/>
              <a:buChar char="•"/>
            </a:pPr>
            <a:r>
              <a:rPr lang="en-US" sz="2000" dirty="0" smtClean="0">
                <a:solidFill>
                  <a:srgbClr val="394A26"/>
                </a:solidFill>
              </a:rPr>
              <a:t>Configured and deployed imaging equipment to all four states.</a:t>
            </a:r>
          </a:p>
          <a:p>
            <a:pPr marL="342900" indent="-342900">
              <a:spcAft>
                <a:spcPts val="1200"/>
              </a:spcAft>
              <a:buSzPct val="150000"/>
              <a:buFont typeface="Arial" charset="0"/>
              <a:buChar char="•"/>
            </a:pPr>
            <a:r>
              <a:rPr lang="en-US" sz="2000" dirty="0" smtClean="0">
                <a:solidFill>
                  <a:srgbClr val="394A26"/>
                </a:solidFill>
              </a:rPr>
              <a:t>Have acquired ~ 110,000 images to date (of 300,000 projected).</a:t>
            </a:r>
          </a:p>
          <a:p>
            <a:pPr marL="342900" indent="-342900">
              <a:spcAft>
                <a:spcPts val="1200"/>
              </a:spcAft>
              <a:buSzPct val="150000"/>
              <a:buFont typeface="Arial" charset="0"/>
              <a:buChar char="•"/>
            </a:pPr>
            <a:r>
              <a:rPr lang="en-US" sz="2000" dirty="0" smtClean="0">
                <a:solidFill>
                  <a:srgbClr val="394A26"/>
                </a:solidFill>
              </a:rPr>
              <a:t>Set up a web server dedicated to the Consortium, and configured image processing and storage work flows.</a:t>
            </a:r>
          </a:p>
          <a:p>
            <a:pPr marL="342900" indent="-342900">
              <a:spcAft>
                <a:spcPts val="1200"/>
              </a:spcAft>
              <a:buSzPct val="150000"/>
              <a:buFont typeface="Arial" charset="0"/>
              <a:buChar char="•"/>
            </a:pPr>
            <a:r>
              <a:rPr lang="en-US" sz="2000" dirty="0" smtClean="0">
                <a:solidFill>
                  <a:srgbClr val="394A26"/>
                </a:solidFill>
              </a:rPr>
              <a:t>Created the online web application database interface.</a:t>
            </a:r>
          </a:p>
          <a:p>
            <a:pPr marL="342900" indent="-342900">
              <a:spcAft>
                <a:spcPts val="1200"/>
              </a:spcAft>
              <a:buSzPct val="150000"/>
              <a:buFont typeface="Arial" charset="0"/>
              <a:buChar char="•"/>
            </a:pPr>
            <a:r>
              <a:rPr lang="en-US" sz="2000" dirty="0" smtClean="0">
                <a:solidFill>
                  <a:srgbClr val="394A26"/>
                </a:solidFill>
              </a:rPr>
              <a:t>WTU has finished </a:t>
            </a:r>
            <a:r>
              <a:rPr lang="en-US" sz="2000" dirty="0" err="1" smtClean="0">
                <a:solidFill>
                  <a:srgbClr val="394A26"/>
                </a:solidFill>
              </a:rPr>
              <a:t>databasing</a:t>
            </a:r>
            <a:r>
              <a:rPr lang="en-US" sz="2000" dirty="0" smtClean="0">
                <a:solidFill>
                  <a:srgbClr val="394A26"/>
                </a:solidFill>
              </a:rPr>
              <a:t> nearly all of their PNW bryophyte, lichen, and fungi specimens (ca. 80,000).  OSC is working on their collections.</a:t>
            </a:r>
          </a:p>
          <a:p>
            <a:pPr marL="342900" indent="-342900">
              <a:spcAft>
                <a:spcPts val="1200"/>
              </a:spcAft>
              <a:buSzPct val="150000"/>
              <a:buFont typeface="Arial" charset="0"/>
              <a:buChar char="•"/>
            </a:pPr>
            <a:r>
              <a:rPr lang="en-US" sz="2000" dirty="0" smtClean="0">
                <a:solidFill>
                  <a:srgbClr val="394A26"/>
                </a:solidFill>
              </a:rPr>
              <a:t>Deployed a new FileMaker database for the U. of Idaho Herbarium.</a:t>
            </a:r>
          </a:p>
          <a:p>
            <a:pPr marL="342900" indent="-342900">
              <a:spcAft>
                <a:spcPts val="1200"/>
              </a:spcAft>
              <a:buSzPct val="150000"/>
              <a:buFont typeface="Arial" charset="0"/>
              <a:buChar char="•"/>
            </a:pPr>
            <a:r>
              <a:rPr lang="en-US" sz="2000" dirty="0" smtClean="0">
                <a:solidFill>
                  <a:srgbClr val="394A26"/>
                </a:solidFill>
              </a:rPr>
              <a:t>I am currently developing data provider connections and rebuilding and expanding the Consortium database and web site. </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age-background.jpg"/>
          <p:cNvPicPr>
            <a:picLocks noChangeAspect="1"/>
          </p:cNvPicPr>
          <p:nvPr/>
        </p:nvPicPr>
        <p:blipFill>
          <a:blip r:embed="rId2" cstate="print"/>
          <a:stretch>
            <a:fillRect/>
          </a:stretch>
        </p:blipFill>
        <p:spPr>
          <a:xfrm>
            <a:off x="0" y="0"/>
            <a:ext cx="9144000" cy="6858000"/>
          </a:xfrm>
          <a:prstGeom prst="rect">
            <a:avLst/>
          </a:prstGeom>
        </p:spPr>
      </p:pic>
      <p:pic>
        <p:nvPicPr>
          <p:cNvPr id="7" name="Picture 6" descr="Banner-vertical.png"/>
          <p:cNvPicPr>
            <a:picLocks noChangeAspect="1"/>
          </p:cNvPicPr>
          <p:nvPr/>
        </p:nvPicPr>
        <p:blipFill>
          <a:blip r:embed="rId3" cstate="print"/>
          <a:stretch>
            <a:fillRect/>
          </a:stretch>
        </p:blipFill>
        <p:spPr>
          <a:xfrm>
            <a:off x="8601075" y="535781"/>
            <a:ext cx="542925" cy="6322219"/>
          </a:xfrm>
          <a:prstGeom prst="rect">
            <a:avLst/>
          </a:prstGeom>
        </p:spPr>
      </p:pic>
      <p:pic>
        <p:nvPicPr>
          <p:cNvPr id="11" name="Picture 10" descr="Banner-horizontal.png"/>
          <p:cNvPicPr>
            <a:picLocks noChangeAspect="1"/>
          </p:cNvPicPr>
          <p:nvPr/>
        </p:nvPicPr>
        <p:blipFill>
          <a:blip r:embed="rId4" cstate="print"/>
          <a:stretch>
            <a:fillRect/>
          </a:stretch>
        </p:blipFill>
        <p:spPr>
          <a:xfrm>
            <a:off x="0" y="0"/>
            <a:ext cx="9144000" cy="594127"/>
          </a:xfrm>
          <a:prstGeom prst="rect">
            <a:avLst/>
          </a:prstGeom>
        </p:spPr>
      </p:pic>
      <p:pic>
        <p:nvPicPr>
          <p:cNvPr id="4" name="Picture 3" descr="region-map.png"/>
          <p:cNvPicPr>
            <a:picLocks noChangeAspect="1"/>
          </p:cNvPicPr>
          <p:nvPr/>
        </p:nvPicPr>
        <p:blipFill>
          <a:blip r:embed="rId5" cstate="print"/>
          <a:stretch>
            <a:fillRect/>
          </a:stretch>
        </p:blipFill>
        <p:spPr>
          <a:xfrm>
            <a:off x="7612380" y="0"/>
            <a:ext cx="1531620" cy="1548765"/>
          </a:xfrm>
          <a:prstGeom prst="rect">
            <a:avLst/>
          </a:prstGeom>
        </p:spPr>
      </p:pic>
      <p:sp>
        <p:nvSpPr>
          <p:cNvPr id="24" name="TextBox 23"/>
          <p:cNvSpPr txBox="1">
            <a:spLocks noChangeArrowheads="1"/>
          </p:cNvSpPr>
          <p:nvPr/>
        </p:nvSpPr>
        <p:spPr bwMode="auto">
          <a:xfrm>
            <a:off x="304800" y="762000"/>
            <a:ext cx="3867725" cy="461665"/>
          </a:xfrm>
          <a:prstGeom prst="rect">
            <a:avLst/>
          </a:prstGeom>
          <a:noFill/>
          <a:ln w="9525">
            <a:noFill/>
            <a:miter lim="800000"/>
            <a:headEnd/>
            <a:tailEnd/>
          </a:ln>
        </p:spPr>
        <p:txBody>
          <a:bodyPr wrap="none">
            <a:spAutoFit/>
          </a:bodyPr>
          <a:lstStyle/>
          <a:p>
            <a:r>
              <a:rPr lang="en-US" sz="2400" b="1" dirty="0" smtClean="0">
                <a:solidFill>
                  <a:srgbClr val="604A7B"/>
                </a:solidFill>
                <a:ea typeface="Tahoma" pitchFamily="34" charset="0"/>
                <a:cs typeface="Times New Roman" pitchFamily="18" charset="0"/>
              </a:rPr>
              <a:t>Why we think we got funded</a:t>
            </a:r>
            <a:endParaRPr lang="en-US" sz="2400" b="1" dirty="0">
              <a:solidFill>
                <a:srgbClr val="604A7B"/>
              </a:solidFill>
              <a:ea typeface="Tahoma" pitchFamily="34" charset="0"/>
              <a:cs typeface="Times New Roman" pitchFamily="18" charset="0"/>
            </a:endParaRPr>
          </a:p>
        </p:txBody>
      </p:sp>
      <p:sp>
        <p:nvSpPr>
          <p:cNvPr id="28" name="TextBox 8"/>
          <p:cNvSpPr txBox="1">
            <a:spLocks noChangeArrowheads="1"/>
          </p:cNvSpPr>
          <p:nvPr/>
        </p:nvSpPr>
        <p:spPr bwMode="auto">
          <a:xfrm>
            <a:off x="0" y="0"/>
            <a:ext cx="9144000" cy="400110"/>
          </a:xfrm>
          <a:prstGeom prst="rect">
            <a:avLst/>
          </a:prstGeom>
          <a:noFill/>
          <a:ln w="9525">
            <a:noFill/>
            <a:miter lim="800000"/>
            <a:headEnd/>
            <a:tailEnd/>
          </a:ln>
        </p:spPr>
        <p:txBody>
          <a:bodyPr wrap="square">
            <a:spAutoFit/>
          </a:bodyPr>
          <a:lstStyle/>
          <a:p>
            <a:pPr algn="ctr">
              <a:defRPr/>
            </a:pPr>
            <a:r>
              <a:rPr lang="en-US" sz="2000" b="1" dirty="0" smtClean="0">
                <a:solidFill>
                  <a:srgbClr val="394A26"/>
                </a:solidFill>
                <a:latin typeface="Calibri" pitchFamily="34" charset="0"/>
              </a:rPr>
              <a:t>What We’re Doing Right Now</a:t>
            </a:r>
            <a:endParaRPr lang="en-US" sz="2000" b="1" dirty="0">
              <a:solidFill>
                <a:srgbClr val="394A26"/>
              </a:solidFill>
              <a:latin typeface="Calibri" pitchFamily="34" charset="0"/>
            </a:endParaRPr>
          </a:p>
        </p:txBody>
      </p:sp>
      <p:sp>
        <p:nvSpPr>
          <p:cNvPr id="10" name="TextBox 16"/>
          <p:cNvSpPr txBox="1">
            <a:spLocks noChangeArrowheads="1"/>
          </p:cNvSpPr>
          <p:nvPr/>
        </p:nvSpPr>
        <p:spPr bwMode="auto">
          <a:xfrm>
            <a:off x="323850" y="1312862"/>
            <a:ext cx="8077200" cy="3016210"/>
          </a:xfrm>
          <a:prstGeom prst="rect">
            <a:avLst/>
          </a:prstGeom>
          <a:noFill/>
          <a:ln w="9525">
            <a:noFill/>
            <a:miter lim="800000"/>
            <a:headEnd/>
            <a:tailEnd/>
          </a:ln>
        </p:spPr>
        <p:txBody>
          <a:bodyPr>
            <a:spAutoFit/>
          </a:bodyPr>
          <a:lstStyle/>
          <a:p>
            <a:pPr marL="342900" indent="-342900">
              <a:spcAft>
                <a:spcPts val="1200"/>
              </a:spcAft>
              <a:buSzPct val="150000"/>
              <a:buFont typeface="Arial" charset="0"/>
              <a:buChar char="•"/>
            </a:pPr>
            <a:r>
              <a:rPr lang="en-US" sz="2000" dirty="0" smtClean="0">
                <a:solidFill>
                  <a:srgbClr val="394A26"/>
                </a:solidFill>
              </a:rPr>
              <a:t>Leveraged the success of prior grants and similar projects.</a:t>
            </a:r>
          </a:p>
          <a:p>
            <a:pPr marL="342900" indent="-342900">
              <a:spcAft>
                <a:spcPts val="1200"/>
              </a:spcAft>
              <a:buSzPct val="150000"/>
              <a:buFont typeface="Arial" charset="0"/>
              <a:buChar char="•"/>
            </a:pPr>
            <a:r>
              <a:rPr lang="en-US" sz="2000" dirty="0" smtClean="0">
                <a:solidFill>
                  <a:srgbClr val="394A26"/>
                </a:solidFill>
              </a:rPr>
              <a:t>Used small pots of money to initiate projects and develop proof-of-concepts.  These may have helped convince reviewers we knew what we were doing.</a:t>
            </a:r>
          </a:p>
          <a:p>
            <a:pPr marL="342900" indent="-342900">
              <a:spcAft>
                <a:spcPts val="1200"/>
              </a:spcAft>
              <a:buSzPct val="150000"/>
              <a:buFont typeface="Arial" charset="0"/>
              <a:buChar char="•"/>
            </a:pPr>
            <a:r>
              <a:rPr lang="en-US" sz="2000" dirty="0" smtClean="0">
                <a:solidFill>
                  <a:srgbClr val="394A26"/>
                </a:solidFill>
              </a:rPr>
              <a:t>Innovation.  We proposed a novel approach to assist smaller herbaria with imaging and </a:t>
            </a:r>
            <a:r>
              <a:rPr lang="en-US" sz="2000" dirty="0" err="1" smtClean="0">
                <a:solidFill>
                  <a:srgbClr val="394A26"/>
                </a:solidFill>
              </a:rPr>
              <a:t>databasing</a:t>
            </a:r>
            <a:r>
              <a:rPr lang="en-US" sz="2000" dirty="0" smtClean="0">
                <a:solidFill>
                  <a:srgbClr val="394A26"/>
                </a:solidFill>
              </a:rPr>
              <a:t>.</a:t>
            </a:r>
          </a:p>
          <a:p>
            <a:pPr marL="342900" indent="-342900">
              <a:spcAft>
                <a:spcPts val="1200"/>
              </a:spcAft>
              <a:buSzPct val="150000"/>
              <a:buFont typeface="Arial" charset="0"/>
              <a:buChar char="•"/>
            </a:pPr>
            <a:r>
              <a:rPr lang="en-US" sz="2000" dirty="0" smtClean="0">
                <a:solidFill>
                  <a:srgbClr val="394A26"/>
                </a:solidFill>
              </a:rPr>
              <a:t>Timing of grant coincided with initiation of NSF's new ADBC funding track, and with availability of federal stimulus funds to NSF.</a:t>
            </a:r>
          </a:p>
        </p:txBody>
      </p:sp>
      <p:pic>
        <p:nvPicPr>
          <p:cNvPr id="12" name="Picture 11" descr="frosted-reeds.png"/>
          <p:cNvPicPr>
            <a:picLocks noChangeAspect="1"/>
          </p:cNvPicPr>
          <p:nvPr/>
        </p:nvPicPr>
        <p:blipFill>
          <a:blip r:embed="rId6" cstate="print"/>
          <a:stretch>
            <a:fillRect/>
          </a:stretch>
        </p:blipFill>
        <p:spPr>
          <a:xfrm>
            <a:off x="7019925" y="5257800"/>
            <a:ext cx="1328166" cy="1328166"/>
          </a:xfrm>
          <a:prstGeom prst="rect">
            <a:avLst/>
          </a:prstGeom>
          <a:ln w="3175">
            <a:solidFill>
              <a:schemeClr val="tx1"/>
            </a:solidFill>
          </a:ln>
        </p:spPr>
      </p:pic>
      <p:pic>
        <p:nvPicPr>
          <p:cNvPr id="13" name="Picture 12" descr="frosted-reeds.png"/>
          <p:cNvPicPr>
            <a:picLocks noChangeAspect="1"/>
          </p:cNvPicPr>
          <p:nvPr/>
        </p:nvPicPr>
        <p:blipFill>
          <a:blip r:embed="rId7" cstate="print"/>
          <a:stretch>
            <a:fillRect/>
          </a:stretch>
        </p:blipFill>
        <p:spPr>
          <a:xfrm>
            <a:off x="1690116" y="5257800"/>
            <a:ext cx="1328166" cy="1328166"/>
          </a:xfrm>
          <a:prstGeom prst="rect">
            <a:avLst/>
          </a:prstGeom>
          <a:ln w="3175">
            <a:solidFill>
              <a:schemeClr val="tx1"/>
            </a:solidFill>
          </a:ln>
        </p:spPr>
      </p:pic>
      <p:pic>
        <p:nvPicPr>
          <p:cNvPr id="14" name="Picture 13" descr="frosted-reeds.png"/>
          <p:cNvPicPr>
            <a:picLocks noChangeAspect="1"/>
          </p:cNvPicPr>
          <p:nvPr/>
        </p:nvPicPr>
        <p:blipFill>
          <a:blip r:embed="rId8" cstate="print"/>
          <a:stretch>
            <a:fillRect/>
          </a:stretch>
        </p:blipFill>
        <p:spPr>
          <a:xfrm>
            <a:off x="352425" y="5257800"/>
            <a:ext cx="1328166" cy="1328166"/>
          </a:xfrm>
          <a:prstGeom prst="rect">
            <a:avLst/>
          </a:prstGeom>
          <a:ln w="3175">
            <a:solidFill>
              <a:schemeClr val="tx1"/>
            </a:solidFill>
          </a:ln>
        </p:spPr>
      </p:pic>
      <p:pic>
        <p:nvPicPr>
          <p:cNvPr id="17" name="Picture 16" descr="frosted-reeds.png"/>
          <p:cNvPicPr>
            <a:picLocks noChangeAspect="1"/>
          </p:cNvPicPr>
          <p:nvPr/>
        </p:nvPicPr>
        <p:blipFill>
          <a:blip r:embed="rId9" cstate="print"/>
          <a:stretch>
            <a:fillRect/>
          </a:stretch>
        </p:blipFill>
        <p:spPr>
          <a:xfrm>
            <a:off x="4352925" y="5257800"/>
            <a:ext cx="1328166" cy="1328166"/>
          </a:xfrm>
          <a:prstGeom prst="rect">
            <a:avLst/>
          </a:prstGeom>
          <a:ln w="3175">
            <a:solidFill>
              <a:schemeClr val="tx1"/>
            </a:solidFill>
          </a:ln>
        </p:spPr>
      </p:pic>
      <p:pic>
        <p:nvPicPr>
          <p:cNvPr id="18" name="Picture 17" descr="frosted-reeds.png"/>
          <p:cNvPicPr>
            <a:picLocks noChangeAspect="1"/>
          </p:cNvPicPr>
          <p:nvPr/>
        </p:nvPicPr>
        <p:blipFill>
          <a:blip r:embed="rId10" cstate="print"/>
          <a:stretch>
            <a:fillRect/>
          </a:stretch>
        </p:blipFill>
        <p:spPr>
          <a:xfrm>
            <a:off x="3028950" y="5257800"/>
            <a:ext cx="1328166" cy="1328166"/>
          </a:xfrm>
          <a:prstGeom prst="rect">
            <a:avLst/>
          </a:prstGeom>
          <a:ln w="3175">
            <a:solidFill>
              <a:schemeClr val="tx1"/>
            </a:solidFill>
          </a:ln>
        </p:spPr>
      </p:pic>
      <p:pic>
        <p:nvPicPr>
          <p:cNvPr id="19" name="Picture 18" descr="frosted-reeds.png"/>
          <p:cNvPicPr>
            <a:picLocks noChangeAspect="1"/>
          </p:cNvPicPr>
          <p:nvPr/>
        </p:nvPicPr>
        <p:blipFill>
          <a:blip r:embed="rId11" cstate="print"/>
          <a:stretch>
            <a:fillRect/>
          </a:stretch>
        </p:blipFill>
        <p:spPr>
          <a:xfrm>
            <a:off x="5682234" y="5257800"/>
            <a:ext cx="1328166" cy="1328166"/>
          </a:xfrm>
          <a:prstGeom prst="rect">
            <a:avLst/>
          </a:prstGeom>
          <a:ln w="3175">
            <a:solidFill>
              <a:schemeClr val="tx1"/>
            </a:solid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age-background.jpg"/>
          <p:cNvPicPr>
            <a:picLocks noChangeAspect="1"/>
          </p:cNvPicPr>
          <p:nvPr/>
        </p:nvPicPr>
        <p:blipFill>
          <a:blip r:embed="rId2" cstate="print"/>
          <a:stretch>
            <a:fillRect/>
          </a:stretch>
        </p:blipFill>
        <p:spPr>
          <a:xfrm>
            <a:off x="0" y="0"/>
            <a:ext cx="9144000" cy="6858000"/>
          </a:xfrm>
          <a:prstGeom prst="rect">
            <a:avLst/>
          </a:prstGeom>
        </p:spPr>
      </p:pic>
      <p:pic>
        <p:nvPicPr>
          <p:cNvPr id="7" name="Picture 6" descr="Banner-vertical.png"/>
          <p:cNvPicPr>
            <a:picLocks noChangeAspect="1"/>
          </p:cNvPicPr>
          <p:nvPr/>
        </p:nvPicPr>
        <p:blipFill>
          <a:blip r:embed="rId3" cstate="print"/>
          <a:stretch>
            <a:fillRect/>
          </a:stretch>
        </p:blipFill>
        <p:spPr>
          <a:xfrm>
            <a:off x="8601075" y="535781"/>
            <a:ext cx="542925" cy="6322219"/>
          </a:xfrm>
          <a:prstGeom prst="rect">
            <a:avLst/>
          </a:prstGeom>
        </p:spPr>
      </p:pic>
      <p:pic>
        <p:nvPicPr>
          <p:cNvPr id="11" name="Picture 10" descr="Banner-horizontal.png"/>
          <p:cNvPicPr>
            <a:picLocks noChangeAspect="1"/>
          </p:cNvPicPr>
          <p:nvPr/>
        </p:nvPicPr>
        <p:blipFill>
          <a:blip r:embed="rId4" cstate="print"/>
          <a:stretch>
            <a:fillRect/>
          </a:stretch>
        </p:blipFill>
        <p:spPr>
          <a:xfrm>
            <a:off x="0" y="0"/>
            <a:ext cx="9144000" cy="594127"/>
          </a:xfrm>
          <a:prstGeom prst="rect">
            <a:avLst/>
          </a:prstGeom>
        </p:spPr>
      </p:pic>
      <p:pic>
        <p:nvPicPr>
          <p:cNvPr id="4" name="Picture 3" descr="region-map.png"/>
          <p:cNvPicPr>
            <a:picLocks noChangeAspect="1"/>
          </p:cNvPicPr>
          <p:nvPr/>
        </p:nvPicPr>
        <p:blipFill>
          <a:blip r:embed="rId5" cstate="print"/>
          <a:stretch>
            <a:fillRect/>
          </a:stretch>
        </p:blipFill>
        <p:spPr>
          <a:xfrm>
            <a:off x="7612380" y="0"/>
            <a:ext cx="1531620" cy="1548765"/>
          </a:xfrm>
          <a:prstGeom prst="rect">
            <a:avLst/>
          </a:prstGeom>
        </p:spPr>
      </p:pic>
      <p:sp>
        <p:nvSpPr>
          <p:cNvPr id="9" name="TextBox 8"/>
          <p:cNvSpPr txBox="1">
            <a:spLocks noChangeArrowheads="1"/>
          </p:cNvSpPr>
          <p:nvPr/>
        </p:nvSpPr>
        <p:spPr bwMode="auto">
          <a:xfrm>
            <a:off x="0" y="0"/>
            <a:ext cx="9144000" cy="400110"/>
          </a:xfrm>
          <a:prstGeom prst="rect">
            <a:avLst/>
          </a:prstGeom>
          <a:noFill/>
          <a:ln w="9525">
            <a:noFill/>
            <a:miter lim="800000"/>
            <a:headEnd/>
            <a:tailEnd/>
          </a:ln>
        </p:spPr>
        <p:txBody>
          <a:bodyPr wrap="square">
            <a:spAutoFit/>
          </a:bodyPr>
          <a:lstStyle/>
          <a:p>
            <a:pPr algn="ctr">
              <a:defRPr/>
            </a:pPr>
            <a:r>
              <a:rPr lang="en-US" sz="2000" b="1" dirty="0" smtClean="0">
                <a:solidFill>
                  <a:srgbClr val="394A26"/>
                </a:solidFill>
                <a:latin typeface="Calibri" pitchFamily="34" charset="0"/>
              </a:rPr>
              <a:t>Technology, Software &amp; Solutions</a:t>
            </a:r>
            <a:endParaRPr lang="en-US" sz="2000" b="1" dirty="0">
              <a:solidFill>
                <a:srgbClr val="394A26"/>
              </a:solidFill>
              <a:latin typeface="Calibri" pitchFamily="34" charset="0"/>
            </a:endParaRPr>
          </a:p>
        </p:txBody>
      </p:sp>
      <p:sp>
        <p:nvSpPr>
          <p:cNvPr id="10" name="TextBox 10"/>
          <p:cNvSpPr txBox="1">
            <a:spLocks noChangeArrowheads="1"/>
          </p:cNvSpPr>
          <p:nvPr/>
        </p:nvSpPr>
        <p:spPr bwMode="auto">
          <a:xfrm>
            <a:off x="1611929" y="1514475"/>
            <a:ext cx="6299417" cy="3785652"/>
          </a:xfrm>
          <a:prstGeom prst="rect">
            <a:avLst/>
          </a:prstGeom>
          <a:noFill/>
          <a:ln w="9525">
            <a:noFill/>
            <a:miter lim="800000"/>
            <a:headEnd/>
            <a:tailEnd/>
          </a:ln>
        </p:spPr>
        <p:txBody>
          <a:bodyPr wrap="none">
            <a:spAutoFit/>
          </a:bodyPr>
          <a:lstStyle/>
          <a:p>
            <a:pPr>
              <a:spcAft>
                <a:spcPts val="3000"/>
              </a:spcAft>
            </a:pPr>
            <a:r>
              <a:rPr lang="en-US" sz="2800" dirty="0" smtClean="0">
                <a:solidFill>
                  <a:srgbClr val="394A26"/>
                </a:solidFill>
                <a:ea typeface="Tahoma" pitchFamily="34" charset="0"/>
                <a:cs typeface="Arial" pitchFamily="34" charset="0"/>
              </a:rPr>
              <a:t>Image processing equipment &amp; workflows</a:t>
            </a:r>
          </a:p>
          <a:p>
            <a:pPr>
              <a:spcAft>
                <a:spcPts val="3000"/>
              </a:spcAft>
            </a:pPr>
            <a:r>
              <a:rPr lang="en-US" sz="2800" dirty="0" smtClean="0">
                <a:solidFill>
                  <a:srgbClr val="394A26"/>
                </a:solidFill>
                <a:ea typeface="Tahoma" pitchFamily="34" charset="0"/>
                <a:cs typeface="Arial" pitchFamily="34" charset="0"/>
              </a:rPr>
              <a:t>Specimen image viewer</a:t>
            </a:r>
          </a:p>
          <a:p>
            <a:pPr>
              <a:spcAft>
                <a:spcPts val="3000"/>
              </a:spcAft>
            </a:pPr>
            <a:r>
              <a:rPr lang="en-US" sz="2800" dirty="0" smtClean="0">
                <a:solidFill>
                  <a:srgbClr val="394A26"/>
                </a:solidFill>
                <a:ea typeface="Tahoma" pitchFamily="34" charset="0"/>
                <a:cs typeface="Arial" pitchFamily="34" charset="0"/>
              </a:rPr>
              <a:t>Data entry interface</a:t>
            </a:r>
          </a:p>
          <a:p>
            <a:pPr>
              <a:spcAft>
                <a:spcPts val="3000"/>
              </a:spcAft>
            </a:pPr>
            <a:r>
              <a:rPr lang="en-US" sz="2800" dirty="0" smtClean="0">
                <a:solidFill>
                  <a:srgbClr val="394A26"/>
                </a:solidFill>
                <a:ea typeface="Tahoma" pitchFamily="34" charset="0"/>
                <a:cs typeface="Arial" pitchFamily="34" charset="0"/>
              </a:rPr>
              <a:t>Online search interface</a:t>
            </a:r>
          </a:p>
          <a:p>
            <a:pPr>
              <a:spcAft>
                <a:spcPts val="3000"/>
              </a:spcAft>
            </a:pPr>
            <a:endParaRPr lang="en-US" sz="2800" dirty="0" smtClean="0">
              <a:solidFill>
                <a:srgbClr val="394A26"/>
              </a:solidFill>
              <a:ea typeface="Tahoma" pitchFamily="34" charset="0"/>
              <a:cs typeface="Arial" pitchFamily="34" charset="0"/>
            </a:endParaRPr>
          </a:p>
        </p:txBody>
      </p:sp>
      <p:pic>
        <p:nvPicPr>
          <p:cNvPr id="16" name="Picture 15" descr="Database-images-200.jpg"/>
          <p:cNvPicPr>
            <a:picLocks noChangeAspect="1"/>
          </p:cNvPicPr>
          <p:nvPr/>
        </p:nvPicPr>
        <p:blipFill>
          <a:blip r:embed="rId6" cstate="print"/>
          <a:stretch>
            <a:fillRect/>
          </a:stretch>
        </p:blipFill>
        <p:spPr>
          <a:xfrm>
            <a:off x="609600" y="1447800"/>
            <a:ext cx="952500" cy="704850"/>
          </a:xfrm>
          <a:prstGeom prst="rect">
            <a:avLst/>
          </a:prstGeom>
          <a:ln w="6350">
            <a:noFill/>
          </a:ln>
        </p:spPr>
      </p:pic>
      <p:pic>
        <p:nvPicPr>
          <p:cNvPr id="20" name="Picture 19" descr="Database-images-200.jpg"/>
          <p:cNvPicPr>
            <a:picLocks noChangeAspect="1"/>
          </p:cNvPicPr>
          <p:nvPr/>
        </p:nvPicPr>
        <p:blipFill>
          <a:blip r:embed="rId7" cstate="print"/>
          <a:stretch>
            <a:fillRect/>
          </a:stretch>
        </p:blipFill>
        <p:spPr>
          <a:xfrm>
            <a:off x="619125" y="3124200"/>
            <a:ext cx="952500" cy="571500"/>
          </a:xfrm>
          <a:prstGeom prst="rect">
            <a:avLst/>
          </a:prstGeom>
          <a:ln w="6350">
            <a:noFill/>
          </a:ln>
        </p:spPr>
      </p:pic>
      <p:pic>
        <p:nvPicPr>
          <p:cNvPr id="21" name="Picture 20" descr="Database-images-200.jpg"/>
          <p:cNvPicPr>
            <a:picLocks noChangeAspect="1"/>
          </p:cNvPicPr>
          <p:nvPr/>
        </p:nvPicPr>
        <p:blipFill>
          <a:blip r:embed="rId8" cstate="print"/>
          <a:stretch>
            <a:fillRect/>
          </a:stretch>
        </p:blipFill>
        <p:spPr>
          <a:xfrm>
            <a:off x="609600" y="2247900"/>
            <a:ext cx="952500" cy="695325"/>
          </a:xfrm>
          <a:prstGeom prst="rect">
            <a:avLst/>
          </a:prstGeom>
          <a:ln w="6350">
            <a:noFill/>
          </a:ln>
        </p:spPr>
      </p:pic>
      <p:pic>
        <p:nvPicPr>
          <p:cNvPr id="22" name="Picture 21" descr="Database-images-200.jpg"/>
          <p:cNvPicPr>
            <a:picLocks noChangeAspect="1"/>
          </p:cNvPicPr>
          <p:nvPr/>
        </p:nvPicPr>
        <p:blipFill>
          <a:blip r:embed="rId9" cstate="print"/>
          <a:stretch>
            <a:fillRect/>
          </a:stretch>
        </p:blipFill>
        <p:spPr>
          <a:xfrm>
            <a:off x="619125" y="3895725"/>
            <a:ext cx="952500" cy="638175"/>
          </a:xfrm>
          <a:prstGeom prst="rect">
            <a:avLst/>
          </a:prstGeom>
          <a:ln w="6350">
            <a:noFill/>
          </a:ln>
        </p:spPr>
      </p:pic>
      <p:sp>
        <p:nvSpPr>
          <p:cNvPr id="23" name="TextBox 22"/>
          <p:cNvSpPr txBox="1">
            <a:spLocks noChangeArrowheads="1"/>
          </p:cNvSpPr>
          <p:nvPr/>
        </p:nvSpPr>
        <p:spPr bwMode="auto">
          <a:xfrm>
            <a:off x="304800" y="762000"/>
            <a:ext cx="3946080" cy="461665"/>
          </a:xfrm>
          <a:prstGeom prst="rect">
            <a:avLst/>
          </a:prstGeom>
          <a:noFill/>
          <a:ln w="9525">
            <a:noFill/>
            <a:miter lim="800000"/>
            <a:headEnd/>
            <a:tailEnd/>
          </a:ln>
        </p:spPr>
        <p:txBody>
          <a:bodyPr wrap="none">
            <a:spAutoFit/>
          </a:bodyPr>
          <a:lstStyle/>
          <a:p>
            <a:r>
              <a:rPr lang="en-US" sz="2400" b="1" dirty="0" smtClean="0">
                <a:solidFill>
                  <a:srgbClr val="604A7B"/>
                </a:solidFill>
                <a:ea typeface="Tahoma" pitchFamily="34" charset="0"/>
                <a:cs typeface="Times New Roman" pitchFamily="18" charset="0"/>
              </a:rPr>
              <a:t>Technology we’ve developed:</a:t>
            </a:r>
            <a:endParaRPr lang="en-US" sz="2400" b="1" dirty="0">
              <a:solidFill>
                <a:srgbClr val="604A7B"/>
              </a:solidFill>
              <a:ea typeface="Tahoma" pitchFamily="34" charset="0"/>
              <a:cs typeface="Times New Roman" pitchFamily="18"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age-background.jpg"/>
          <p:cNvPicPr>
            <a:picLocks noChangeAspect="1"/>
          </p:cNvPicPr>
          <p:nvPr/>
        </p:nvPicPr>
        <p:blipFill>
          <a:blip r:embed="rId2" cstate="print"/>
          <a:stretch>
            <a:fillRect/>
          </a:stretch>
        </p:blipFill>
        <p:spPr>
          <a:xfrm>
            <a:off x="0" y="0"/>
            <a:ext cx="9144000" cy="6858000"/>
          </a:xfrm>
          <a:prstGeom prst="rect">
            <a:avLst/>
          </a:prstGeom>
        </p:spPr>
      </p:pic>
      <p:pic>
        <p:nvPicPr>
          <p:cNvPr id="7" name="Picture 6" descr="Banner-vertical.png"/>
          <p:cNvPicPr>
            <a:picLocks noChangeAspect="1"/>
          </p:cNvPicPr>
          <p:nvPr/>
        </p:nvPicPr>
        <p:blipFill>
          <a:blip r:embed="rId3" cstate="print"/>
          <a:stretch>
            <a:fillRect/>
          </a:stretch>
        </p:blipFill>
        <p:spPr>
          <a:xfrm>
            <a:off x="8601075" y="535781"/>
            <a:ext cx="542925" cy="6322219"/>
          </a:xfrm>
          <a:prstGeom prst="rect">
            <a:avLst/>
          </a:prstGeom>
        </p:spPr>
      </p:pic>
      <p:pic>
        <p:nvPicPr>
          <p:cNvPr id="11" name="Picture 10" descr="Banner-horizontal.png"/>
          <p:cNvPicPr>
            <a:picLocks noChangeAspect="1"/>
          </p:cNvPicPr>
          <p:nvPr/>
        </p:nvPicPr>
        <p:blipFill>
          <a:blip r:embed="rId4" cstate="print"/>
          <a:stretch>
            <a:fillRect/>
          </a:stretch>
        </p:blipFill>
        <p:spPr>
          <a:xfrm>
            <a:off x="0" y="0"/>
            <a:ext cx="9144000" cy="594127"/>
          </a:xfrm>
          <a:prstGeom prst="rect">
            <a:avLst/>
          </a:prstGeom>
        </p:spPr>
      </p:pic>
      <p:pic>
        <p:nvPicPr>
          <p:cNvPr id="4" name="Picture 3" descr="region-map.png"/>
          <p:cNvPicPr>
            <a:picLocks noChangeAspect="1"/>
          </p:cNvPicPr>
          <p:nvPr/>
        </p:nvPicPr>
        <p:blipFill>
          <a:blip r:embed="rId5" cstate="print"/>
          <a:stretch>
            <a:fillRect/>
          </a:stretch>
        </p:blipFill>
        <p:spPr>
          <a:xfrm>
            <a:off x="7612380" y="0"/>
            <a:ext cx="1531620" cy="1548765"/>
          </a:xfrm>
          <a:prstGeom prst="rect">
            <a:avLst/>
          </a:prstGeom>
        </p:spPr>
      </p:pic>
      <p:sp>
        <p:nvSpPr>
          <p:cNvPr id="9" name="TextBox 8"/>
          <p:cNvSpPr txBox="1">
            <a:spLocks noChangeArrowheads="1"/>
          </p:cNvSpPr>
          <p:nvPr/>
        </p:nvSpPr>
        <p:spPr bwMode="auto">
          <a:xfrm>
            <a:off x="0" y="0"/>
            <a:ext cx="9144000" cy="400110"/>
          </a:xfrm>
          <a:prstGeom prst="rect">
            <a:avLst/>
          </a:prstGeom>
          <a:noFill/>
          <a:ln w="9525">
            <a:noFill/>
            <a:miter lim="800000"/>
            <a:headEnd/>
            <a:tailEnd/>
          </a:ln>
        </p:spPr>
        <p:txBody>
          <a:bodyPr wrap="square">
            <a:spAutoFit/>
          </a:bodyPr>
          <a:lstStyle/>
          <a:p>
            <a:pPr algn="ctr">
              <a:defRPr/>
            </a:pPr>
            <a:r>
              <a:rPr lang="en-US" sz="2000" b="1" dirty="0" smtClean="0">
                <a:solidFill>
                  <a:srgbClr val="394A26"/>
                </a:solidFill>
                <a:latin typeface="Calibri" pitchFamily="34" charset="0"/>
              </a:rPr>
              <a:t>Technology, Software &amp; Solutions</a:t>
            </a:r>
            <a:endParaRPr lang="en-US" sz="2000" b="1" dirty="0">
              <a:solidFill>
                <a:srgbClr val="394A26"/>
              </a:solidFill>
              <a:latin typeface="Calibri" pitchFamily="34" charset="0"/>
            </a:endParaRPr>
          </a:p>
        </p:txBody>
      </p:sp>
      <p:pic>
        <p:nvPicPr>
          <p:cNvPr id="14" name="Picture 13" descr="Imaging-workflow.png"/>
          <p:cNvPicPr>
            <a:picLocks noChangeAspect="1"/>
          </p:cNvPicPr>
          <p:nvPr/>
        </p:nvPicPr>
        <p:blipFill>
          <a:blip r:embed="rId6" cstate="print"/>
          <a:stretch>
            <a:fillRect/>
          </a:stretch>
        </p:blipFill>
        <p:spPr>
          <a:xfrm>
            <a:off x="294691" y="736060"/>
            <a:ext cx="8077784" cy="5969539"/>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age-background.jpg"/>
          <p:cNvPicPr>
            <a:picLocks noChangeAspect="1"/>
          </p:cNvPicPr>
          <p:nvPr/>
        </p:nvPicPr>
        <p:blipFill>
          <a:blip r:embed="rId2" cstate="print"/>
          <a:stretch>
            <a:fillRect/>
          </a:stretch>
        </p:blipFill>
        <p:spPr>
          <a:xfrm>
            <a:off x="0" y="0"/>
            <a:ext cx="9144000" cy="6858000"/>
          </a:xfrm>
          <a:prstGeom prst="rect">
            <a:avLst/>
          </a:prstGeom>
        </p:spPr>
      </p:pic>
      <p:pic>
        <p:nvPicPr>
          <p:cNvPr id="7" name="Picture 6" descr="Banner-vertical.png"/>
          <p:cNvPicPr>
            <a:picLocks noChangeAspect="1"/>
          </p:cNvPicPr>
          <p:nvPr/>
        </p:nvPicPr>
        <p:blipFill>
          <a:blip r:embed="rId3" cstate="print"/>
          <a:stretch>
            <a:fillRect/>
          </a:stretch>
        </p:blipFill>
        <p:spPr>
          <a:xfrm>
            <a:off x="8601075" y="535781"/>
            <a:ext cx="542925" cy="6322219"/>
          </a:xfrm>
          <a:prstGeom prst="rect">
            <a:avLst/>
          </a:prstGeom>
        </p:spPr>
      </p:pic>
      <p:pic>
        <p:nvPicPr>
          <p:cNvPr id="11" name="Picture 10" descr="Banner-horizontal.png"/>
          <p:cNvPicPr>
            <a:picLocks noChangeAspect="1"/>
          </p:cNvPicPr>
          <p:nvPr/>
        </p:nvPicPr>
        <p:blipFill>
          <a:blip r:embed="rId4" cstate="print"/>
          <a:stretch>
            <a:fillRect/>
          </a:stretch>
        </p:blipFill>
        <p:spPr>
          <a:xfrm>
            <a:off x="0" y="0"/>
            <a:ext cx="9144000" cy="594127"/>
          </a:xfrm>
          <a:prstGeom prst="rect">
            <a:avLst/>
          </a:prstGeom>
        </p:spPr>
      </p:pic>
      <p:pic>
        <p:nvPicPr>
          <p:cNvPr id="4" name="Picture 3" descr="region-map.png"/>
          <p:cNvPicPr>
            <a:picLocks noChangeAspect="1"/>
          </p:cNvPicPr>
          <p:nvPr/>
        </p:nvPicPr>
        <p:blipFill>
          <a:blip r:embed="rId5" cstate="print"/>
          <a:stretch>
            <a:fillRect/>
          </a:stretch>
        </p:blipFill>
        <p:spPr>
          <a:xfrm>
            <a:off x="7612380" y="0"/>
            <a:ext cx="1531620" cy="1548765"/>
          </a:xfrm>
          <a:prstGeom prst="rect">
            <a:avLst/>
          </a:prstGeom>
        </p:spPr>
      </p:pic>
      <p:sp>
        <p:nvSpPr>
          <p:cNvPr id="9" name="TextBox 8"/>
          <p:cNvSpPr txBox="1">
            <a:spLocks noChangeArrowheads="1"/>
          </p:cNvSpPr>
          <p:nvPr/>
        </p:nvSpPr>
        <p:spPr bwMode="auto">
          <a:xfrm>
            <a:off x="0" y="0"/>
            <a:ext cx="9144000" cy="400110"/>
          </a:xfrm>
          <a:prstGeom prst="rect">
            <a:avLst/>
          </a:prstGeom>
          <a:noFill/>
          <a:ln w="9525">
            <a:noFill/>
            <a:miter lim="800000"/>
            <a:headEnd/>
            <a:tailEnd/>
          </a:ln>
        </p:spPr>
        <p:txBody>
          <a:bodyPr wrap="square">
            <a:spAutoFit/>
          </a:bodyPr>
          <a:lstStyle/>
          <a:p>
            <a:pPr algn="ctr">
              <a:defRPr/>
            </a:pPr>
            <a:r>
              <a:rPr lang="en-US" sz="2000" b="1" dirty="0" smtClean="0">
                <a:solidFill>
                  <a:srgbClr val="394A26"/>
                </a:solidFill>
                <a:latin typeface="Calibri" pitchFamily="34" charset="0"/>
              </a:rPr>
              <a:t>Technology, Software &amp; Solutions</a:t>
            </a:r>
            <a:endParaRPr lang="en-US" sz="2000" b="1" dirty="0">
              <a:solidFill>
                <a:srgbClr val="394A26"/>
              </a:solidFill>
              <a:latin typeface="Calibri" pitchFamily="34" charset="0"/>
            </a:endParaRPr>
          </a:p>
        </p:txBody>
      </p:sp>
      <p:pic>
        <p:nvPicPr>
          <p:cNvPr id="10" name="Picture 9" descr="imaging-workstation.jpg"/>
          <p:cNvPicPr>
            <a:picLocks noChangeAspect="1"/>
          </p:cNvPicPr>
          <p:nvPr/>
        </p:nvPicPr>
        <p:blipFill>
          <a:blip r:embed="rId6" cstate="print"/>
          <a:stretch>
            <a:fillRect/>
          </a:stretch>
        </p:blipFill>
        <p:spPr>
          <a:xfrm>
            <a:off x="2891057" y="1371600"/>
            <a:ext cx="5567143" cy="3959630"/>
          </a:xfrm>
          <a:prstGeom prst="rect">
            <a:avLst/>
          </a:prstGeom>
          <a:ln w="6350">
            <a:solidFill>
              <a:schemeClr val="tx1"/>
            </a:solidFill>
          </a:ln>
        </p:spPr>
      </p:pic>
      <p:sp>
        <p:nvSpPr>
          <p:cNvPr id="12" name="TextBox 11"/>
          <p:cNvSpPr txBox="1">
            <a:spLocks noChangeArrowheads="1"/>
          </p:cNvSpPr>
          <p:nvPr/>
        </p:nvSpPr>
        <p:spPr bwMode="auto">
          <a:xfrm>
            <a:off x="304800" y="762000"/>
            <a:ext cx="2746906" cy="461665"/>
          </a:xfrm>
          <a:prstGeom prst="rect">
            <a:avLst/>
          </a:prstGeom>
          <a:noFill/>
          <a:ln w="9525">
            <a:noFill/>
            <a:miter lim="800000"/>
            <a:headEnd/>
            <a:tailEnd/>
          </a:ln>
        </p:spPr>
        <p:txBody>
          <a:bodyPr wrap="none">
            <a:spAutoFit/>
          </a:bodyPr>
          <a:lstStyle/>
          <a:p>
            <a:r>
              <a:rPr lang="en-US" sz="2400" b="1" dirty="0" smtClean="0">
                <a:solidFill>
                  <a:srgbClr val="604A7B"/>
                </a:solidFill>
                <a:ea typeface="Tahoma" pitchFamily="34" charset="0"/>
                <a:cs typeface="Times New Roman" pitchFamily="18" charset="0"/>
              </a:rPr>
              <a:t>Imaging Equipment:</a:t>
            </a:r>
            <a:endParaRPr lang="en-US" sz="2400" b="1" dirty="0">
              <a:solidFill>
                <a:srgbClr val="604A7B"/>
              </a:solidFill>
              <a:ea typeface="Tahoma" pitchFamily="34" charset="0"/>
              <a:cs typeface="Times New Roman" pitchFamily="18" charset="0"/>
            </a:endParaRPr>
          </a:p>
        </p:txBody>
      </p:sp>
      <p:sp>
        <p:nvSpPr>
          <p:cNvPr id="13" name="TextBox 16"/>
          <p:cNvSpPr txBox="1">
            <a:spLocks noChangeArrowheads="1"/>
          </p:cNvSpPr>
          <p:nvPr/>
        </p:nvSpPr>
        <p:spPr bwMode="auto">
          <a:xfrm>
            <a:off x="323850" y="1312862"/>
            <a:ext cx="2724150" cy="2139047"/>
          </a:xfrm>
          <a:prstGeom prst="rect">
            <a:avLst/>
          </a:prstGeom>
          <a:noFill/>
          <a:ln w="9525">
            <a:noFill/>
            <a:miter lim="800000"/>
            <a:headEnd/>
            <a:tailEnd/>
          </a:ln>
        </p:spPr>
        <p:txBody>
          <a:bodyPr wrap="square">
            <a:spAutoFit/>
          </a:bodyPr>
          <a:lstStyle/>
          <a:p>
            <a:pPr marL="342900" indent="-342900">
              <a:spcAft>
                <a:spcPts val="600"/>
              </a:spcAft>
              <a:buSzPct val="150000"/>
            </a:pPr>
            <a:r>
              <a:rPr lang="en-US" dirty="0" err="1" smtClean="0">
                <a:solidFill>
                  <a:srgbClr val="394A26"/>
                </a:solidFill>
              </a:rPr>
              <a:t>Lightbox</a:t>
            </a:r>
            <a:endParaRPr lang="en-US" dirty="0" smtClean="0">
              <a:solidFill>
                <a:srgbClr val="394A26"/>
              </a:solidFill>
            </a:endParaRPr>
          </a:p>
          <a:p>
            <a:pPr marL="342900" indent="-342900">
              <a:spcAft>
                <a:spcPts val="600"/>
              </a:spcAft>
              <a:buSzPct val="150000"/>
            </a:pPr>
            <a:r>
              <a:rPr lang="en-US" dirty="0" smtClean="0">
                <a:solidFill>
                  <a:srgbClr val="394A26"/>
                </a:solidFill>
              </a:rPr>
              <a:t>Canon 21MP </a:t>
            </a:r>
            <a:r>
              <a:rPr lang="en-US" dirty="0" err="1" smtClean="0">
                <a:solidFill>
                  <a:srgbClr val="394A26"/>
                </a:solidFill>
              </a:rPr>
              <a:t>dSLR</a:t>
            </a:r>
            <a:endParaRPr lang="en-US" dirty="0" smtClean="0">
              <a:solidFill>
                <a:srgbClr val="394A26"/>
              </a:solidFill>
            </a:endParaRPr>
          </a:p>
          <a:p>
            <a:pPr marL="342900" indent="-342900">
              <a:spcAft>
                <a:spcPts val="600"/>
              </a:spcAft>
              <a:buSzPct val="150000"/>
            </a:pPr>
            <a:r>
              <a:rPr lang="en-US" dirty="0" smtClean="0">
                <a:solidFill>
                  <a:srgbClr val="394A26"/>
                </a:solidFill>
              </a:rPr>
              <a:t>Custom camera mount</a:t>
            </a:r>
          </a:p>
          <a:p>
            <a:pPr marL="342900" indent="-342900">
              <a:spcAft>
                <a:spcPts val="600"/>
              </a:spcAft>
              <a:buSzPct val="150000"/>
            </a:pPr>
            <a:r>
              <a:rPr lang="en-US" dirty="0" smtClean="0">
                <a:solidFill>
                  <a:srgbClr val="394A26"/>
                </a:solidFill>
              </a:rPr>
              <a:t>Laptop computer</a:t>
            </a:r>
          </a:p>
          <a:p>
            <a:pPr marL="342900" indent="-342900">
              <a:spcAft>
                <a:spcPts val="600"/>
              </a:spcAft>
              <a:buSzPct val="150000"/>
            </a:pPr>
            <a:r>
              <a:rPr lang="en-US" dirty="0" smtClean="0">
                <a:solidFill>
                  <a:srgbClr val="394A26"/>
                </a:solidFill>
              </a:rPr>
              <a:t>Canon software</a:t>
            </a:r>
          </a:p>
          <a:p>
            <a:pPr marL="342900" indent="-342900">
              <a:spcAft>
                <a:spcPts val="600"/>
              </a:spcAft>
              <a:buSzPct val="150000"/>
            </a:pPr>
            <a:r>
              <a:rPr lang="en-US" dirty="0" smtClean="0">
                <a:solidFill>
                  <a:srgbClr val="394A26"/>
                </a:solidFill>
              </a:rPr>
              <a:t>Custom metadata form</a:t>
            </a:r>
          </a:p>
        </p:txBody>
      </p:sp>
      <p:sp>
        <p:nvSpPr>
          <p:cNvPr id="14" name="TextBox 13"/>
          <p:cNvSpPr txBox="1">
            <a:spLocks noChangeArrowheads="1"/>
          </p:cNvSpPr>
          <p:nvPr/>
        </p:nvSpPr>
        <p:spPr bwMode="auto">
          <a:xfrm>
            <a:off x="304800" y="3912434"/>
            <a:ext cx="1801968" cy="461665"/>
          </a:xfrm>
          <a:prstGeom prst="rect">
            <a:avLst/>
          </a:prstGeom>
          <a:noFill/>
          <a:ln w="9525">
            <a:noFill/>
            <a:miter lim="800000"/>
            <a:headEnd/>
            <a:tailEnd/>
          </a:ln>
        </p:spPr>
        <p:txBody>
          <a:bodyPr wrap="none">
            <a:spAutoFit/>
          </a:bodyPr>
          <a:lstStyle/>
          <a:p>
            <a:r>
              <a:rPr lang="en-US" sz="2400" b="1" dirty="0" smtClean="0">
                <a:solidFill>
                  <a:srgbClr val="604A7B"/>
                </a:solidFill>
                <a:ea typeface="Tahoma" pitchFamily="34" charset="0"/>
                <a:cs typeface="Times New Roman" pitchFamily="18" charset="0"/>
              </a:rPr>
              <a:t>Justification:</a:t>
            </a:r>
            <a:endParaRPr lang="en-US" sz="2400" b="1" dirty="0">
              <a:solidFill>
                <a:srgbClr val="604A7B"/>
              </a:solidFill>
              <a:ea typeface="Tahoma" pitchFamily="34" charset="0"/>
              <a:cs typeface="Times New Roman" pitchFamily="18" charset="0"/>
            </a:endParaRPr>
          </a:p>
        </p:txBody>
      </p:sp>
      <p:sp>
        <p:nvSpPr>
          <p:cNvPr id="15" name="TextBox 16"/>
          <p:cNvSpPr txBox="1">
            <a:spLocks noChangeArrowheads="1"/>
          </p:cNvSpPr>
          <p:nvPr/>
        </p:nvSpPr>
        <p:spPr bwMode="auto">
          <a:xfrm>
            <a:off x="323850" y="4463296"/>
            <a:ext cx="3790950" cy="1785104"/>
          </a:xfrm>
          <a:prstGeom prst="rect">
            <a:avLst/>
          </a:prstGeom>
          <a:noFill/>
          <a:ln w="9525">
            <a:noFill/>
            <a:miter lim="800000"/>
            <a:headEnd/>
            <a:tailEnd/>
          </a:ln>
        </p:spPr>
        <p:txBody>
          <a:bodyPr wrap="square">
            <a:spAutoFit/>
          </a:bodyPr>
          <a:lstStyle/>
          <a:p>
            <a:pPr marL="342900" indent="-342900">
              <a:spcAft>
                <a:spcPts val="600"/>
              </a:spcAft>
              <a:buSzPct val="150000"/>
            </a:pPr>
            <a:r>
              <a:rPr lang="en-US" dirty="0" smtClean="0">
                <a:solidFill>
                  <a:srgbClr val="394A26"/>
                </a:solidFill>
              </a:rPr>
              <a:t>Easy to set up &amp; use</a:t>
            </a:r>
          </a:p>
          <a:p>
            <a:pPr marL="342900" indent="-342900">
              <a:spcAft>
                <a:spcPts val="600"/>
              </a:spcAft>
              <a:buSzPct val="150000"/>
            </a:pPr>
            <a:r>
              <a:rPr lang="en-US" dirty="0" smtClean="0">
                <a:solidFill>
                  <a:srgbClr val="394A26"/>
                </a:solidFill>
              </a:rPr>
              <a:t>Compact &amp; portable</a:t>
            </a:r>
          </a:p>
          <a:p>
            <a:pPr marL="342900" indent="-342900">
              <a:spcAft>
                <a:spcPts val="600"/>
              </a:spcAft>
              <a:buSzPct val="150000"/>
            </a:pPr>
            <a:r>
              <a:rPr lang="en-US" dirty="0" smtClean="0">
                <a:solidFill>
                  <a:srgbClr val="394A26"/>
                </a:solidFill>
              </a:rPr>
              <a:t>Reasonable price</a:t>
            </a:r>
          </a:p>
          <a:p>
            <a:pPr marL="342900" indent="-342900">
              <a:spcAft>
                <a:spcPts val="600"/>
              </a:spcAft>
              <a:buSzPct val="150000"/>
            </a:pPr>
            <a:r>
              <a:rPr lang="en-US" dirty="0" smtClean="0">
                <a:solidFill>
                  <a:srgbClr val="394A26"/>
                </a:solidFill>
              </a:rPr>
              <a:t>Camera is much faster than scanner</a:t>
            </a:r>
          </a:p>
          <a:p>
            <a:pPr marL="342900" indent="-342900">
              <a:spcAft>
                <a:spcPts val="600"/>
              </a:spcAft>
              <a:buSzPct val="150000"/>
            </a:pPr>
            <a:r>
              <a:rPr lang="en-US" dirty="0" smtClean="0">
                <a:solidFill>
                  <a:srgbClr val="394A26"/>
                </a:solidFill>
              </a:rPr>
              <a:t>Good image quality</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age-background.jpg"/>
          <p:cNvPicPr>
            <a:picLocks noChangeAspect="1"/>
          </p:cNvPicPr>
          <p:nvPr/>
        </p:nvPicPr>
        <p:blipFill>
          <a:blip r:embed="rId2" cstate="print"/>
          <a:stretch>
            <a:fillRect/>
          </a:stretch>
        </p:blipFill>
        <p:spPr>
          <a:xfrm>
            <a:off x="0" y="0"/>
            <a:ext cx="9144000" cy="6858000"/>
          </a:xfrm>
          <a:prstGeom prst="rect">
            <a:avLst/>
          </a:prstGeom>
        </p:spPr>
      </p:pic>
      <p:pic>
        <p:nvPicPr>
          <p:cNvPr id="7" name="Picture 6" descr="Banner-vertical.png"/>
          <p:cNvPicPr>
            <a:picLocks noChangeAspect="1"/>
          </p:cNvPicPr>
          <p:nvPr/>
        </p:nvPicPr>
        <p:blipFill>
          <a:blip r:embed="rId3" cstate="print"/>
          <a:stretch>
            <a:fillRect/>
          </a:stretch>
        </p:blipFill>
        <p:spPr>
          <a:xfrm>
            <a:off x="8601075" y="535781"/>
            <a:ext cx="542925" cy="6322219"/>
          </a:xfrm>
          <a:prstGeom prst="rect">
            <a:avLst/>
          </a:prstGeom>
        </p:spPr>
      </p:pic>
      <p:pic>
        <p:nvPicPr>
          <p:cNvPr id="11" name="Picture 10" descr="Banner-horizontal.png"/>
          <p:cNvPicPr>
            <a:picLocks noChangeAspect="1"/>
          </p:cNvPicPr>
          <p:nvPr/>
        </p:nvPicPr>
        <p:blipFill>
          <a:blip r:embed="rId4" cstate="print"/>
          <a:stretch>
            <a:fillRect/>
          </a:stretch>
        </p:blipFill>
        <p:spPr>
          <a:xfrm>
            <a:off x="0" y="0"/>
            <a:ext cx="9144000" cy="594127"/>
          </a:xfrm>
          <a:prstGeom prst="rect">
            <a:avLst/>
          </a:prstGeom>
        </p:spPr>
      </p:pic>
      <p:pic>
        <p:nvPicPr>
          <p:cNvPr id="4" name="Picture 3" descr="region-map.png"/>
          <p:cNvPicPr>
            <a:picLocks noChangeAspect="1"/>
          </p:cNvPicPr>
          <p:nvPr/>
        </p:nvPicPr>
        <p:blipFill>
          <a:blip r:embed="rId5" cstate="print"/>
          <a:stretch>
            <a:fillRect/>
          </a:stretch>
        </p:blipFill>
        <p:spPr>
          <a:xfrm>
            <a:off x="7612380" y="0"/>
            <a:ext cx="1531620" cy="1548765"/>
          </a:xfrm>
          <a:prstGeom prst="rect">
            <a:avLst/>
          </a:prstGeom>
        </p:spPr>
      </p:pic>
      <p:sp>
        <p:nvSpPr>
          <p:cNvPr id="9" name="TextBox 8"/>
          <p:cNvSpPr txBox="1">
            <a:spLocks noChangeArrowheads="1"/>
          </p:cNvSpPr>
          <p:nvPr/>
        </p:nvSpPr>
        <p:spPr bwMode="auto">
          <a:xfrm>
            <a:off x="0" y="0"/>
            <a:ext cx="9144000" cy="400110"/>
          </a:xfrm>
          <a:prstGeom prst="rect">
            <a:avLst/>
          </a:prstGeom>
          <a:noFill/>
          <a:ln w="9525">
            <a:noFill/>
            <a:miter lim="800000"/>
            <a:headEnd/>
            <a:tailEnd/>
          </a:ln>
        </p:spPr>
        <p:txBody>
          <a:bodyPr wrap="square">
            <a:spAutoFit/>
          </a:bodyPr>
          <a:lstStyle/>
          <a:p>
            <a:pPr algn="ctr">
              <a:defRPr/>
            </a:pPr>
            <a:r>
              <a:rPr lang="en-US" sz="2000" b="1" dirty="0" smtClean="0">
                <a:solidFill>
                  <a:srgbClr val="394A26"/>
                </a:solidFill>
                <a:latin typeface="Calibri" pitchFamily="34" charset="0"/>
              </a:rPr>
              <a:t>Technology, Software &amp; Solutions</a:t>
            </a:r>
            <a:endParaRPr lang="en-US" sz="2000" b="1" dirty="0">
              <a:solidFill>
                <a:srgbClr val="394A26"/>
              </a:solidFill>
              <a:latin typeface="Calibri" pitchFamily="34" charset="0"/>
            </a:endParaRPr>
          </a:p>
        </p:txBody>
      </p:sp>
      <p:pic>
        <p:nvPicPr>
          <p:cNvPr id="14" name="Picture 13" descr="imaging-workstation.jpg"/>
          <p:cNvPicPr>
            <a:picLocks noChangeAspect="1"/>
          </p:cNvPicPr>
          <p:nvPr/>
        </p:nvPicPr>
        <p:blipFill>
          <a:blip r:embed="rId6" cstate="print"/>
          <a:stretch>
            <a:fillRect/>
          </a:stretch>
        </p:blipFill>
        <p:spPr>
          <a:xfrm>
            <a:off x="1190625" y="1560207"/>
            <a:ext cx="6352524" cy="4764393"/>
          </a:xfrm>
          <a:prstGeom prst="rect">
            <a:avLst/>
          </a:prstGeom>
          <a:ln w="6350">
            <a:solidFill>
              <a:schemeClr val="tx1"/>
            </a:solidFill>
          </a:ln>
        </p:spPr>
      </p:pic>
      <p:sp>
        <p:nvSpPr>
          <p:cNvPr id="10" name="TextBox 9"/>
          <p:cNvSpPr txBox="1">
            <a:spLocks noChangeArrowheads="1"/>
          </p:cNvSpPr>
          <p:nvPr/>
        </p:nvSpPr>
        <p:spPr bwMode="auto">
          <a:xfrm>
            <a:off x="304800" y="762000"/>
            <a:ext cx="5129674" cy="461665"/>
          </a:xfrm>
          <a:prstGeom prst="rect">
            <a:avLst/>
          </a:prstGeom>
          <a:noFill/>
          <a:ln w="9525">
            <a:noFill/>
            <a:miter lim="800000"/>
            <a:headEnd/>
            <a:tailEnd/>
          </a:ln>
        </p:spPr>
        <p:txBody>
          <a:bodyPr wrap="none">
            <a:spAutoFit/>
          </a:bodyPr>
          <a:lstStyle/>
          <a:p>
            <a:r>
              <a:rPr lang="en-US" sz="2400" b="1" dirty="0" smtClean="0">
                <a:solidFill>
                  <a:srgbClr val="604A7B"/>
                </a:solidFill>
                <a:ea typeface="Tahoma" pitchFamily="34" charset="0"/>
                <a:cs typeface="Times New Roman" pitchFamily="18" charset="0"/>
              </a:rPr>
              <a:t>A good alternative (that we don’t use):</a:t>
            </a:r>
            <a:endParaRPr lang="en-US" sz="2400" b="1" dirty="0">
              <a:solidFill>
                <a:srgbClr val="604A7B"/>
              </a:solidFill>
              <a:ea typeface="Tahoma" pitchFamily="34"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age-background.jpg"/>
          <p:cNvPicPr>
            <a:picLocks noChangeAspect="1"/>
          </p:cNvPicPr>
          <p:nvPr/>
        </p:nvPicPr>
        <p:blipFill>
          <a:blip r:embed="rId2" cstate="print"/>
          <a:stretch>
            <a:fillRect/>
          </a:stretch>
        </p:blipFill>
        <p:spPr>
          <a:xfrm>
            <a:off x="0" y="0"/>
            <a:ext cx="9144000" cy="6858000"/>
          </a:xfrm>
          <a:prstGeom prst="rect">
            <a:avLst/>
          </a:prstGeom>
        </p:spPr>
      </p:pic>
      <p:pic>
        <p:nvPicPr>
          <p:cNvPr id="7" name="Picture 6" descr="Banner-vertical.png"/>
          <p:cNvPicPr>
            <a:picLocks noChangeAspect="1"/>
          </p:cNvPicPr>
          <p:nvPr/>
        </p:nvPicPr>
        <p:blipFill>
          <a:blip r:embed="rId3" cstate="print"/>
          <a:stretch>
            <a:fillRect/>
          </a:stretch>
        </p:blipFill>
        <p:spPr>
          <a:xfrm>
            <a:off x="8601075" y="535781"/>
            <a:ext cx="542925" cy="6322219"/>
          </a:xfrm>
          <a:prstGeom prst="rect">
            <a:avLst/>
          </a:prstGeom>
        </p:spPr>
      </p:pic>
      <p:pic>
        <p:nvPicPr>
          <p:cNvPr id="11" name="Picture 10" descr="Banner-horizontal.png"/>
          <p:cNvPicPr>
            <a:picLocks noChangeAspect="1"/>
          </p:cNvPicPr>
          <p:nvPr/>
        </p:nvPicPr>
        <p:blipFill>
          <a:blip r:embed="rId4" cstate="print"/>
          <a:stretch>
            <a:fillRect/>
          </a:stretch>
        </p:blipFill>
        <p:spPr>
          <a:xfrm>
            <a:off x="0" y="0"/>
            <a:ext cx="9144000" cy="594127"/>
          </a:xfrm>
          <a:prstGeom prst="rect">
            <a:avLst/>
          </a:prstGeom>
        </p:spPr>
      </p:pic>
      <p:pic>
        <p:nvPicPr>
          <p:cNvPr id="4" name="Picture 3" descr="region-map.png"/>
          <p:cNvPicPr>
            <a:picLocks noChangeAspect="1"/>
          </p:cNvPicPr>
          <p:nvPr/>
        </p:nvPicPr>
        <p:blipFill>
          <a:blip r:embed="rId5" cstate="print"/>
          <a:stretch>
            <a:fillRect/>
          </a:stretch>
        </p:blipFill>
        <p:spPr>
          <a:xfrm>
            <a:off x="7612380" y="0"/>
            <a:ext cx="1531620" cy="1548765"/>
          </a:xfrm>
          <a:prstGeom prst="rect">
            <a:avLst/>
          </a:prstGeom>
        </p:spPr>
      </p:pic>
      <p:sp>
        <p:nvSpPr>
          <p:cNvPr id="10" name="TextBox 10"/>
          <p:cNvSpPr txBox="1">
            <a:spLocks noChangeArrowheads="1"/>
          </p:cNvSpPr>
          <p:nvPr/>
        </p:nvSpPr>
        <p:spPr bwMode="auto">
          <a:xfrm>
            <a:off x="1307129" y="952500"/>
            <a:ext cx="6451894" cy="3831818"/>
          </a:xfrm>
          <a:prstGeom prst="rect">
            <a:avLst/>
          </a:prstGeom>
          <a:noFill/>
          <a:ln w="9525">
            <a:noFill/>
            <a:miter lim="800000"/>
            <a:headEnd/>
            <a:tailEnd/>
          </a:ln>
        </p:spPr>
        <p:txBody>
          <a:bodyPr wrap="none">
            <a:spAutoFit/>
          </a:bodyPr>
          <a:lstStyle/>
          <a:p>
            <a:pPr>
              <a:spcAft>
                <a:spcPts val="1800"/>
              </a:spcAft>
            </a:pPr>
            <a:r>
              <a:rPr lang="en-US" sz="2800" dirty="0" smtClean="0">
                <a:solidFill>
                  <a:srgbClr val="394A26"/>
                </a:solidFill>
                <a:ea typeface="Tahoma" pitchFamily="34" charset="0"/>
                <a:cs typeface="Arial" pitchFamily="34" charset="0"/>
              </a:rPr>
              <a:t>About the Consortium (CPNWH)</a:t>
            </a:r>
          </a:p>
          <a:p>
            <a:pPr>
              <a:spcAft>
                <a:spcPts val="1800"/>
              </a:spcAft>
            </a:pPr>
            <a:r>
              <a:rPr lang="en-US" sz="2800" dirty="0" smtClean="0">
                <a:solidFill>
                  <a:srgbClr val="394A26"/>
                </a:solidFill>
                <a:ea typeface="Tahoma" pitchFamily="34" charset="0"/>
                <a:cs typeface="Arial" pitchFamily="34" charset="0"/>
              </a:rPr>
              <a:t>How CPNWH began</a:t>
            </a:r>
          </a:p>
          <a:p>
            <a:pPr>
              <a:spcAft>
                <a:spcPts val="1800"/>
              </a:spcAft>
            </a:pPr>
            <a:r>
              <a:rPr lang="en-US" sz="2800" dirty="0" smtClean="0">
                <a:solidFill>
                  <a:srgbClr val="394A26"/>
                </a:solidFill>
                <a:ea typeface="Tahoma" pitchFamily="34" charset="0"/>
                <a:cs typeface="Arial" pitchFamily="34" charset="0"/>
              </a:rPr>
              <a:t>Funding strategies &amp; sources</a:t>
            </a:r>
          </a:p>
          <a:p>
            <a:pPr>
              <a:spcAft>
                <a:spcPts val="1800"/>
              </a:spcAft>
            </a:pPr>
            <a:r>
              <a:rPr lang="en-US" sz="2800" dirty="0" smtClean="0">
                <a:solidFill>
                  <a:srgbClr val="394A26"/>
                </a:solidFill>
                <a:ea typeface="Tahoma" pitchFamily="34" charset="0"/>
                <a:cs typeface="Arial" pitchFamily="34" charset="0"/>
              </a:rPr>
              <a:t>What we’re doing right now</a:t>
            </a:r>
          </a:p>
          <a:p>
            <a:pPr>
              <a:spcAft>
                <a:spcPts val="1800"/>
              </a:spcAft>
            </a:pPr>
            <a:r>
              <a:rPr lang="en-US" sz="2800" dirty="0" smtClean="0">
                <a:solidFill>
                  <a:srgbClr val="394A26"/>
                </a:solidFill>
                <a:ea typeface="Tahoma" pitchFamily="34" charset="0"/>
                <a:cs typeface="Arial" pitchFamily="34" charset="0"/>
              </a:rPr>
              <a:t>Technology, software, &amp; solutions</a:t>
            </a:r>
          </a:p>
          <a:p>
            <a:pPr>
              <a:spcAft>
                <a:spcPts val="1800"/>
              </a:spcAft>
            </a:pPr>
            <a:r>
              <a:rPr lang="en-US" sz="2800" dirty="0" smtClean="0">
                <a:solidFill>
                  <a:srgbClr val="394A26"/>
                </a:solidFill>
                <a:ea typeface="Tahoma" pitchFamily="34" charset="0"/>
                <a:cs typeface="Arial" pitchFamily="34" charset="0"/>
              </a:rPr>
              <a:t>Challenges, problems, &amp; recommendations</a:t>
            </a:r>
            <a:endParaRPr lang="en-US" sz="2800" dirty="0">
              <a:solidFill>
                <a:srgbClr val="394A26"/>
              </a:solidFill>
              <a:ea typeface="Tahoma" pitchFamily="34" charset="0"/>
              <a:cs typeface="Arial" pitchFamily="34" charset="0"/>
            </a:endParaRPr>
          </a:p>
        </p:txBody>
      </p:sp>
      <p:pic>
        <p:nvPicPr>
          <p:cNvPr id="12" name="Picture 11" descr="frosted-reeds.png"/>
          <p:cNvPicPr>
            <a:picLocks noChangeAspect="1"/>
          </p:cNvPicPr>
          <p:nvPr/>
        </p:nvPicPr>
        <p:blipFill>
          <a:blip r:embed="rId6" cstate="print"/>
          <a:stretch>
            <a:fillRect/>
          </a:stretch>
        </p:blipFill>
        <p:spPr>
          <a:xfrm>
            <a:off x="4162425" y="5238750"/>
            <a:ext cx="4267200" cy="1328166"/>
          </a:xfrm>
          <a:prstGeom prst="rect">
            <a:avLst/>
          </a:prstGeom>
          <a:ln w="3175">
            <a:solidFill>
              <a:schemeClr val="tx1"/>
            </a:solidFill>
          </a:ln>
        </p:spPr>
      </p:pic>
      <p:sp>
        <p:nvSpPr>
          <p:cNvPr id="13" name="TextBox 10"/>
          <p:cNvSpPr txBox="1">
            <a:spLocks noChangeArrowheads="1"/>
          </p:cNvSpPr>
          <p:nvPr/>
        </p:nvSpPr>
        <p:spPr bwMode="auto">
          <a:xfrm>
            <a:off x="6409296" y="6531173"/>
            <a:ext cx="2115579" cy="276999"/>
          </a:xfrm>
          <a:prstGeom prst="rect">
            <a:avLst/>
          </a:prstGeom>
          <a:noFill/>
          <a:ln w="9525">
            <a:noFill/>
            <a:miter lim="800000"/>
            <a:headEnd/>
            <a:tailEnd/>
          </a:ln>
        </p:spPr>
        <p:txBody>
          <a:bodyPr wrap="none">
            <a:spAutoFit/>
          </a:bodyPr>
          <a:lstStyle/>
          <a:p>
            <a:pPr algn="r"/>
            <a:r>
              <a:rPr lang="en-US" sz="1200" dirty="0" smtClean="0">
                <a:solidFill>
                  <a:srgbClr val="394A26"/>
                </a:solidFill>
                <a:ea typeface="Tahoma" pitchFamily="34" charset="0"/>
                <a:cs typeface="Arial" pitchFamily="34" charset="0"/>
              </a:rPr>
              <a:t>Rock Lake, Eastern Washington</a:t>
            </a:r>
            <a:endParaRPr lang="en-US" sz="1200" dirty="0">
              <a:solidFill>
                <a:srgbClr val="394A26"/>
              </a:solidFill>
              <a:ea typeface="Tahoma" pitchFamily="34" charset="0"/>
              <a:cs typeface="Arial" pitchFamily="34" charset="0"/>
            </a:endParaRPr>
          </a:p>
        </p:txBody>
      </p:sp>
      <p:pic>
        <p:nvPicPr>
          <p:cNvPr id="14" name="Picture 13" descr="Database-images-200.jpg"/>
          <p:cNvPicPr>
            <a:picLocks noChangeAspect="1"/>
          </p:cNvPicPr>
          <p:nvPr/>
        </p:nvPicPr>
        <p:blipFill>
          <a:blip r:embed="rId7" cstate="print"/>
          <a:stretch>
            <a:fillRect/>
          </a:stretch>
        </p:blipFill>
        <p:spPr>
          <a:xfrm>
            <a:off x="478454" y="3609975"/>
            <a:ext cx="762000" cy="457200"/>
          </a:xfrm>
          <a:prstGeom prst="rect">
            <a:avLst/>
          </a:prstGeom>
          <a:ln w="6350">
            <a:noFill/>
          </a:ln>
        </p:spPr>
      </p:pic>
      <p:pic>
        <p:nvPicPr>
          <p:cNvPr id="15" name="Picture 14" descr="Database-images-200.jpg"/>
          <p:cNvPicPr>
            <a:picLocks noChangeAspect="1"/>
          </p:cNvPicPr>
          <p:nvPr/>
        </p:nvPicPr>
        <p:blipFill>
          <a:blip r:embed="rId8" cstate="print"/>
          <a:stretch>
            <a:fillRect/>
          </a:stretch>
        </p:blipFill>
        <p:spPr>
          <a:xfrm>
            <a:off x="546642" y="4248150"/>
            <a:ext cx="682083" cy="504742"/>
          </a:xfrm>
          <a:prstGeom prst="rect">
            <a:avLst/>
          </a:prstGeom>
          <a:ln w="6350">
            <a:noFill/>
          </a:ln>
        </p:spPr>
      </p:pic>
      <p:pic>
        <p:nvPicPr>
          <p:cNvPr id="17" name="Picture 16" descr="Database-images-200.jpg"/>
          <p:cNvPicPr>
            <a:picLocks noChangeAspect="1"/>
          </p:cNvPicPr>
          <p:nvPr/>
        </p:nvPicPr>
        <p:blipFill>
          <a:blip r:embed="rId9" cstate="print"/>
          <a:stretch>
            <a:fillRect/>
          </a:stretch>
        </p:blipFill>
        <p:spPr>
          <a:xfrm>
            <a:off x="822874" y="2897505"/>
            <a:ext cx="404031" cy="483870"/>
          </a:xfrm>
          <a:prstGeom prst="rect">
            <a:avLst/>
          </a:prstGeom>
          <a:ln w="6350">
            <a:noFill/>
          </a:ln>
        </p:spPr>
      </p:pic>
      <p:pic>
        <p:nvPicPr>
          <p:cNvPr id="18" name="Picture 17" descr="Database-images-200.jpg"/>
          <p:cNvPicPr>
            <a:picLocks noChangeAspect="1"/>
          </p:cNvPicPr>
          <p:nvPr/>
        </p:nvPicPr>
        <p:blipFill>
          <a:blip r:embed="rId10" cstate="print"/>
          <a:stretch>
            <a:fillRect/>
          </a:stretch>
        </p:blipFill>
        <p:spPr>
          <a:xfrm>
            <a:off x="763905" y="2278380"/>
            <a:ext cx="483870" cy="483870"/>
          </a:xfrm>
          <a:prstGeom prst="rect">
            <a:avLst/>
          </a:prstGeom>
          <a:ln w="6350">
            <a:noFill/>
          </a:ln>
        </p:spPr>
      </p:pic>
      <p:pic>
        <p:nvPicPr>
          <p:cNvPr id="19" name="Picture 18" descr="Database-images-200.jpg"/>
          <p:cNvPicPr>
            <a:picLocks noChangeAspect="1"/>
          </p:cNvPicPr>
          <p:nvPr/>
        </p:nvPicPr>
        <p:blipFill>
          <a:blip r:embed="rId11" cstate="print"/>
          <a:stretch>
            <a:fillRect/>
          </a:stretch>
        </p:blipFill>
        <p:spPr>
          <a:xfrm>
            <a:off x="800195" y="1640205"/>
            <a:ext cx="411289" cy="483870"/>
          </a:xfrm>
          <a:prstGeom prst="rect">
            <a:avLst/>
          </a:prstGeom>
          <a:ln w="6350">
            <a:noFill/>
          </a:ln>
        </p:spPr>
      </p:pic>
      <p:pic>
        <p:nvPicPr>
          <p:cNvPr id="20" name="Picture 19" descr="Database-images-200.jpg"/>
          <p:cNvPicPr>
            <a:picLocks noChangeAspect="1"/>
          </p:cNvPicPr>
          <p:nvPr/>
        </p:nvPicPr>
        <p:blipFill>
          <a:blip r:embed="rId12" cstate="print"/>
          <a:stretch>
            <a:fillRect/>
          </a:stretch>
        </p:blipFill>
        <p:spPr>
          <a:xfrm>
            <a:off x="478454" y="1019115"/>
            <a:ext cx="762000" cy="419100"/>
          </a:xfrm>
          <a:prstGeom prst="rect">
            <a:avLst/>
          </a:prstGeom>
          <a:ln w="6350">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age-background.jpg"/>
          <p:cNvPicPr>
            <a:picLocks noChangeAspect="1"/>
          </p:cNvPicPr>
          <p:nvPr/>
        </p:nvPicPr>
        <p:blipFill>
          <a:blip r:embed="rId2" cstate="print"/>
          <a:stretch>
            <a:fillRect/>
          </a:stretch>
        </p:blipFill>
        <p:spPr>
          <a:xfrm>
            <a:off x="0" y="0"/>
            <a:ext cx="9144000" cy="6858000"/>
          </a:xfrm>
          <a:prstGeom prst="rect">
            <a:avLst/>
          </a:prstGeom>
        </p:spPr>
      </p:pic>
      <p:pic>
        <p:nvPicPr>
          <p:cNvPr id="7" name="Picture 6" descr="Banner-vertical.png"/>
          <p:cNvPicPr>
            <a:picLocks noChangeAspect="1"/>
          </p:cNvPicPr>
          <p:nvPr/>
        </p:nvPicPr>
        <p:blipFill>
          <a:blip r:embed="rId3" cstate="print"/>
          <a:stretch>
            <a:fillRect/>
          </a:stretch>
        </p:blipFill>
        <p:spPr>
          <a:xfrm>
            <a:off x="8601075" y="535781"/>
            <a:ext cx="542925" cy="6322219"/>
          </a:xfrm>
          <a:prstGeom prst="rect">
            <a:avLst/>
          </a:prstGeom>
        </p:spPr>
      </p:pic>
      <p:pic>
        <p:nvPicPr>
          <p:cNvPr id="11" name="Picture 10" descr="Banner-horizontal.png"/>
          <p:cNvPicPr>
            <a:picLocks noChangeAspect="1"/>
          </p:cNvPicPr>
          <p:nvPr/>
        </p:nvPicPr>
        <p:blipFill>
          <a:blip r:embed="rId4" cstate="print"/>
          <a:stretch>
            <a:fillRect/>
          </a:stretch>
        </p:blipFill>
        <p:spPr>
          <a:xfrm>
            <a:off x="0" y="0"/>
            <a:ext cx="9144000" cy="594127"/>
          </a:xfrm>
          <a:prstGeom prst="rect">
            <a:avLst/>
          </a:prstGeom>
        </p:spPr>
      </p:pic>
      <p:pic>
        <p:nvPicPr>
          <p:cNvPr id="4" name="Picture 3" descr="region-map.png"/>
          <p:cNvPicPr>
            <a:picLocks noChangeAspect="1"/>
          </p:cNvPicPr>
          <p:nvPr/>
        </p:nvPicPr>
        <p:blipFill>
          <a:blip r:embed="rId5" cstate="print"/>
          <a:stretch>
            <a:fillRect/>
          </a:stretch>
        </p:blipFill>
        <p:spPr>
          <a:xfrm>
            <a:off x="7612380" y="0"/>
            <a:ext cx="1531620" cy="1548765"/>
          </a:xfrm>
          <a:prstGeom prst="rect">
            <a:avLst/>
          </a:prstGeom>
        </p:spPr>
      </p:pic>
      <p:sp>
        <p:nvSpPr>
          <p:cNvPr id="9" name="TextBox 8"/>
          <p:cNvSpPr txBox="1">
            <a:spLocks noChangeArrowheads="1"/>
          </p:cNvSpPr>
          <p:nvPr/>
        </p:nvSpPr>
        <p:spPr bwMode="auto">
          <a:xfrm>
            <a:off x="0" y="0"/>
            <a:ext cx="9144000" cy="400110"/>
          </a:xfrm>
          <a:prstGeom prst="rect">
            <a:avLst/>
          </a:prstGeom>
          <a:noFill/>
          <a:ln w="9525">
            <a:noFill/>
            <a:miter lim="800000"/>
            <a:headEnd/>
            <a:tailEnd/>
          </a:ln>
        </p:spPr>
        <p:txBody>
          <a:bodyPr wrap="square">
            <a:spAutoFit/>
          </a:bodyPr>
          <a:lstStyle/>
          <a:p>
            <a:pPr algn="ctr">
              <a:defRPr/>
            </a:pPr>
            <a:r>
              <a:rPr lang="en-US" sz="2000" b="1" dirty="0" smtClean="0">
                <a:solidFill>
                  <a:srgbClr val="394A26"/>
                </a:solidFill>
                <a:latin typeface="Calibri" pitchFamily="34" charset="0"/>
              </a:rPr>
              <a:t>Technology, Software &amp; Solutions</a:t>
            </a:r>
            <a:endParaRPr lang="en-US" sz="2000" b="1" dirty="0">
              <a:solidFill>
                <a:srgbClr val="394A26"/>
              </a:solidFill>
              <a:latin typeface="Calibri" pitchFamily="34" charset="0"/>
            </a:endParaRPr>
          </a:p>
        </p:txBody>
      </p:sp>
      <p:sp>
        <p:nvSpPr>
          <p:cNvPr id="10" name="TextBox 9"/>
          <p:cNvSpPr txBox="1">
            <a:spLocks noChangeArrowheads="1"/>
          </p:cNvSpPr>
          <p:nvPr/>
        </p:nvSpPr>
        <p:spPr bwMode="auto">
          <a:xfrm>
            <a:off x="304800" y="762000"/>
            <a:ext cx="3632789" cy="461665"/>
          </a:xfrm>
          <a:prstGeom prst="rect">
            <a:avLst/>
          </a:prstGeom>
          <a:noFill/>
          <a:ln w="9525">
            <a:noFill/>
            <a:miter lim="800000"/>
            <a:headEnd/>
            <a:tailEnd/>
          </a:ln>
        </p:spPr>
        <p:txBody>
          <a:bodyPr wrap="none">
            <a:spAutoFit/>
          </a:bodyPr>
          <a:lstStyle/>
          <a:p>
            <a:r>
              <a:rPr lang="en-US" sz="2400" b="1" dirty="0" smtClean="0">
                <a:solidFill>
                  <a:srgbClr val="604A7B"/>
                </a:solidFill>
                <a:ea typeface="Tahoma" pitchFamily="34" charset="0"/>
                <a:cs typeface="Times New Roman" pitchFamily="18" charset="0"/>
              </a:rPr>
              <a:t>Imaging – what’s available:</a:t>
            </a:r>
            <a:endParaRPr lang="en-US" sz="2400" b="1" dirty="0">
              <a:solidFill>
                <a:srgbClr val="604A7B"/>
              </a:solidFill>
              <a:ea typeface="Tahoma" pitchFamily="34" charset="0"/>
              <a:cs typeface="Times New Roman" pitchFamily="18" charset="0"/>
            </a:endParaRPr>
          </a:p>
        </p:txBody>
      </p:sp>
      <p:sp>
        <p:nvSpPr>
          <p:cNvPr id="14" name="TextBox 16"/>
          <p:cNvSpPr txBox="1">
            <a:spLocks noChangeArrowheads="1"/>
          </p:cNvSpPr>
          <p:nvPr/>
        </p:nvSpPr>
        <p:spPr bwMode="auto">
          <a:xfrm>
            <a:off x="323850" y="1312862"/>
            <a:ext cx="8077200" cy="1569660"/>
          </a:xfrm>
          <a:prstGeom prst="rect">
            <a:avLst/>
          </a:prstGeom>
          <a:noFill/>
          <a:ln w="9525">
            <a:noFill/>
            <a:miter lim="800000"/>
            <a:headEnd/>
            <a:tailEnd/>
          </a:ln>
        </p:spPr>
        <p:txBody>
          <a:bodyPr>
            <a:spAutoFit/>
          </a:bodyPr>
          <a:lstStyle/>
          <a:p>
            <a:pPr marL="342900" indent="-342900">
              <a:spcAft>
                <a:spcPts val="1200"/>
              </a:spcAft>
              <a:buSzPct val="150000"/>
              <a:buFont typeface="Arial" charset="0"/>
              <a:buChar char="•"/>
            </a:pPr>
            <a:r>
              <a:rPr lang="en-US" sz="2000" dirty="0" smtClean="0">
                <a:solidFill>
                  <a:srgbClr val="394A26"/>
                </a:solidFill>
              </a:rPr>
              <a:t>Imaging documentation on the consortium web site:</a:t>
            </a:r>
            <a:br>
              <a:rPr lang="en-US" sz="2000" dirty="0" smtClean="0">
                <a:solidFill>
                  <a:srgbClr val="394A26"/>
                </a:solidFill>
              </a:rPr>
            </a:br>
            <a:r>
              <a:rPr lang="en-US" sz="1600" u="sng" dirty="0" smtClean="0">
                <a:solidFill>
                  <a:schemeClr val="accent1">
                    <a:lumMod val="75000"/>
                  </a:schemeClr>
                </a:solidFill>
              </a:rPr>
              <a:t>http://www.pnwherbaria.org/documentation/specimenimaging.php</a:t>
            </a:r>
          </a:p>
          <a:p>
            <a:pPr marL="342900" indent="-342900">
              <a:spcAft>
                <a:spcPts val="1200"/>
              </a:spcAft>
              <a:buSzPct val="150000"/>
              <a:buFont typeface="Arial" charset="0"/>
              <a:buChar char="•"/>
            </a:pPr>
            <a:r>
              <a:rPr lang="en-US" sz="2000" dirty="0" smtClean="0">
                <a:solidFill>
                  <a:srgbClr val="394A26"/>
                </a:solidFill>
              </a:rPr>
              <a:t>Descriptions of hardware and software we use.</a:t>
            </a:r>
          </a:p>
          <a:p>
            <a:pPr marL="342900" indent="-342900">
              <a:spcAft>
                <a:spcPts val="1200"/>
              </a:spcAft>
              <a:buSzPct val="150000"/>
              <a:buFont typeface="Arial" charset="0"/>
              <a:buChar char="•"/>
            </a:pPr>
            <a:r>
              <a:rPr lang="en-US" sz="2000" dirty="0" smtClean="0">
                <a:solidFill>
                  <a:srgbClr val="394A26"/>
                </a:solidFill>
              </a:rPr>
              <a:t>Python scripts for metadata capture, image processing, and tiling.</a:t>
            </a:r>
          </a:p>
        </p:txBody>
      </p:sp>
      <p:pic>
        <p:nvPicPr>
          <p:cNvPr id="15" name="Picture 14" descr="imaging-workstation.jpg"/>
          <p:cNvPicPr>
            <a:picLocks noChangeAspect="1"/>
          </p:cNvPicPr>
          <p:nvPr/>
        </p:nvPicPr>
        <p:blipFill>
          <a:blip r:embed="rId6" cstate="print"/>
          <a:stretch>
            <a:fillRect/>
          </a:stretch>
        </p:blipFill>
        <p:spPr>
          <a:xfrm>
            <a:off x="1905000" y="5029200"/>
            <a:ext cx="2438400" cy="1698752"/>
          </a:xfrm>
          <a:prstGeom prst="rect">
            <a:avLst/>
          </a:prstGeom>
          <a:ln w="6350">
            <a:solidFill>
              <a:schemeClr val="tx1"/>
            </a:solidFill>
          </a:ln>
        </p:spPr>
      </p:pic>
      <p:pic>
        <p:nvPicPr>
          <p:cNvPr id="16" name="Picture 15" descr="imaging-workstation.jpg"/>
          <p:cNvPicPr>
            <a:picLocks noChangeAspect="1"/>
          </p:cNvPicPr>
          <p:nvPr/>
        </p:nvPicPr>
        <p:blipFill>
          <a:blip r:embed="rId7" cstate="print"/>
          <a:stretch>
            <a:fillRect/>
          </a:stretch>
        </p:blipFill>
        <p:spPr>
          <a:xfrm>
            <a:off x="4572000" y="3200400"/>
            <a:ext cx="3557177" cy="2205449"/>
          </a:xfrm>
          <a:prstGeom prst="rect">
            <a:avLst/>
          </a:prstGeom>
          <a:ln w="6350">
            <a:solidFill>
              <a:schemeClr val="tx1"/>
            </a:solidFill>
          </a:ln>
        </p:spPr>
      </p:pic>
      <p:pic>
        <p:nvPicPr>
          <p:cNvPr id="17" name="Picture 16" descr="imaging-workstation.jpg"/>
          <p:cNvPicPr>
            <a:picLocks noChangeAspect="1"/>
          </p:cNvPicPr>
          <p:nvPr/>
        </p:nvPicPr>
        <p:blipFill>
          <a:blip r:embed="rId8" cstate="print"/>
          <a:stretch>
            <a:fillRect/>
          </a:stretch>
        </p:blipFill>
        <p:spPr>
          <a:xfrm>
            <a:off x="6934200" y="5006848"/>
            <a:ext cx="1592580" cy="1698752"/>
          </a:xfrm>
          <a:prstGeom prst="rect">
            <a:avLst/>
          </a:prstGeom>
          <a:ln w="6350">
            <a:solidFill>
              <a:schemeClr val="tx1"/>
            </a:solidFill>
          </a:ln>
        </p:spPr>
      </p:pic>
      <p:pic>
        <p:nvPicPr>
          <p:cNvPr id="18" name="Picture 17" descr="imaging-workstation.jpg"/>
          <p:cNvPicPr>
            <a:picLocks noChangeAspect="1"/>
          </p:cNvPicPr>
          <p:nvPr/>
        </p:nvPicPr>
        <p:blipFill>
          <a:blip r:embed="rId9" cstate="print"/>
          <a:stretch>
            <a:fillRect/>
          </a:stretch>
        </p:blipFill>
        <p:spPr>
          <a:xfrm>
            <a:off x="304800" y="3124200"/>
            <a:ext cx="2662915" cy="1752600"/>
          </a:xfrm>
          <a:prstGeom prst="rect">
            <a:avLst/>
          </a:prstGeom>
          <a:ln w="6350">
            <a:solidFill>
              <a:schemeClr val="tx1"/>
            </a:solid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age-background.jpg"/>
          <p:cNvPicPr>
            <a:picLocks noChangeAspect="1"/>
          </p:cNvPicPr>
          <p:nvPr/>
        </p:nvPicPr>
        <p:blipFill>
          <a:blip r:embed="rId2" cstate="print"/>
          <a:stretch>
            <a:fillRect/>
          </a:stretch>
        </p:blipFill>
        <p:spPr>
          <a:xfrm>
            <a:off x="0" y="0"/>
            <a:ext cx="9144000" cy="6858000"/>
          </a:xfrm>
          <a:prstGeom prst="rect">
            <a:avLst/>
          </a:prstGeom>
        </p:spPr>
      </p:pic>
      <p:pic>
        <p:nvPicPr>
          <p:cNvPr id="7" name="Picture 6" descr="Banner-vertical.png"/>
          <p:cNvPicPr>
            <a:picLocks noChangeAspect="1"/>
          </p:cNvPicPr>
          <p:nvPr/>
        </p:nvPicPr>
        <p:blipFill>
          <a:blip r:embed="rId3" cstate="print"/>
          <a:stretch>
            <a:fillRect/>
          </a:stretch>
        </p:blipFill>
        <p:spPr>
          <a:xfrm>
            <a:off x="8601075" y="535781"/>
            <a:ext cx="542925" cy="6322219"/>
          </a:xfrm>
          <a:prstGeom prst="rect">
            <a:avLst/>
          </a:prstGeom>
        </p:spPr>
      </p:pic>
      <p:pic>
        <p:nvPicPr>
          <p:cNvPr id="11" name="Picture 10" descr="Banner-horizontal.png"/>
          <p:cNvPicPr>
            <a:picLocks noChangeAspect="1"/>
          </p:cNvPicPr>
          <p:nvPr/>
        </p:nvPicPr>
        <p:blipFill>
          <a:blip r:embed="rId4" cstate="print"/>
          <a:stretch>
            <a:fillRect/>
          </a:stretch>
        </p:blipFill>
        <p:spPr>
          <a:xfrm>
            <a:off x="0" y="0"/>
            <a:ext cx="9144000" cy="594127"/>
          </a:xfrm>
          <a:prstGeom prst="rect">
            <a:avLst/>
          </a:prstGeom>
        </p:spPr>
      </p:pic>
      <p:pic>
        <p:nvPicPr>
          <p:cNvPr id="4" name="Picture 3" descr="region-map.png"/>
          <p:cNvPicPr>
            <a:picLocks noChangeAspect="1"/>
          </p:cNvPicPr>
          <p:nvPr/>
        </p:nvPicPr>
        <p:blipFill>
          <a:blip r:embed="rId5" cstate="print"/>
          <a:stretch>
            <a:fillRect/>
          </a:stretch>
        </p:blipFill>
        <p:spPr>
          <a:xfrm>
            <a:off x="7612380" y="0"/>
            <a:ext cx="1531620" cy="1548765"/>
          </a:xfrm>
          <a:prstGeom prst="rect">
            <a:avLst/>
          </a:prstGeom>
        </p:spPr>
      </p:pic>
      <p:sp>
        <p:nvSpPr>
          <p:cNvPr id="9" name="TextBox 8"/>
          <p:cNvSpPr txBox="1">
            <a:spLocks noChangeArrowheads="1"/>
          </p:cNvSpPr>
          <p:nvPr/>
        </p:nvSpPr>
        <p:spPr bwMode="auto">
          <a:xfrm>
            <a:off x="0" y="0"/>
            <a:ext cx="9144000" cy="400110"/>
          </a:xfrm>
          <a:prstGeom prst="rect">
            <a:avLst/>
          </a:prstGeom>
          <a:noFill/>
          <a:ln w="9525">
            <a:noFill/>
            <a:miter lim="800000"/>
            <a:headEnd/>
            <a:tailEnd/>
          </a:ln>
        </p:spPr>
        <p:txBody>
          <a:bodyPr wrap="square">
            <a:spAutoFit/>
          </a:bodyPr>
          <a:lstStyle/>
          <a:p>
            <a:pPr algn="ctr">
              <a:defRPr/>
            </a:pPr>
            <a:r>
              <a:rPr lang="en-US" sz="2000" b="1" dirty="0" smtClean="0">
                <a:solidFill>
                  <a:srgbClr val="394A26"/>
                </a:solidFill>
                <a:latin typeface="Calibri" pitchFamily="34" charset="0"/>
              </a:rPr>
              <a:t>Technology, Software &amp; Solutions</a:t>
            </a:r>
            <a:endParaRPr lang="en-US" sz="2000" b="1" dirty="0">
              <a:solidFill>
                <a:srgbClr val="394A26"/>
              </a:solidFill>
              <a:latin typeface="Calibri" pitchFamily="34" charset="0"/>
            </a:endParaRPr>
          </a:p>
        </p:txBody>
      </p:sp>
      <p:pic>
        <p:nvPicPr>
          <p:cNvPr id="10" name="Picture 9" descr="imaging-workstation.jpg"/>
          <p:cNvPicPr>
            <a:picLocks noChangeAspect="1"/>
          </p:cNvPicPr>
          <p:nvPr/>
        </p:nvPicPr>
        <p:blipFill>
          <a:blip r:embed="rId6" cstate="print"/>
          <a:stretch>
            <a:fillRect/>
          </a:stretch>
        </p:blipFill>
        <p:spPr>
          <a:xfrm>
            <a:off x="2924897" y="1381125"/>
            <a:ext cx="5482666" cy="4419599"/>
          </a:xfrm>
          <a:prstGeom prst="rect">
            <a:avLst/>
          </a:prstGeom>
          <a:ln w="6350">
            <a:solidFill>
              <a:schemeClr val="tx1"/>
            </a:solidFill>
          </a:ln>
        </p:spPr>
      </p:pic>
      <p:sp>
        <p:nvSpPr>
          <p:cNvPr id="12" name="TextBox 11"/>
          <p:cNvSpPr txBox="1">
            <a:spLocks noChangeArrowheads="1"/>
          </p:cNvSpPr>
          <p:nvPr/>
        </p:nvSpPr>
        <p:spPr bwMode="auto">
          <a:xfrm>
            <a:off x="304800" y="762000"/>
            <a:ext cx="3333733" cy="461665"/>
          </a:xfrm>
          <a:prstGeom prst="rect">
            <a:avLst/>
          </a:prstGeom>
          <a:noFill/>
          <a:ln w="9525">
            <a:noFill/>
            <a:miter lim="800000"/>
            <a:headEnd/>
            <a:tailEnd/>
          </a:ln>
        </p:spPr>
        <p:txBody>
          <a:bodyPr wrap="none">
            <a:spAutoFit/>
          </a:bodyPr>
          <a:lstStyle/>
          <a:p>
            <a:r>
              <a:rPr lang="en-US" sz="2400" b="1" dirty="0" smtClean="0">
                <a:solidFill>
                  <a:srgbClr val="604A7B"/>
                </a:solidFill>
                <a:ea typeface="Tahoma" pitchFamily="34" charset="0"/>
                <a:cs typeface="Times New Roman" pitchFamily="18" charset="0"/>
              </a:rPr>
              <a:t>Specimen Image Viewer:</a:t>
            </a:r>
            <a:endParaRPr lang="en-US" sz="2400" b="1" dirty="0">
              <a:solidFill>
                <a:srgbClr val="604A7B"/>
              </a:solidFill>
              <a:ea typeface="Tahoma" pitchFamily="34" charset="0"/>
              <a:cs typeface="Times New Roman" pitchFamily="18" charset="0"/>
            </a:endParaRPr>
          </a:p>
        </p:txBody>
      </p:sp>
      <p:sp>
        <p:nvSpPr>
          <p:cNvPr id="13" name="TextBox 16"/>
          <p:cNvSpPr txBox="1">
            <a:spLocks noChangeArrowheads="1"/>
          </p:cNvSpPr>
          <p:nvPr/>
        </p:nvSpPr>
        <p:spPr bwMode="auto">
          <a:xfrm>
            <a:off x="323850" y="1312862"/>
            <a:ext cx="2724150" cy="2369880"/>
          </a:xfrm>
          <a:prstGeom prst="rect">
            <a:avLst/>
          </a:prstGeom>
          <a:noFill/>
          <a:ln w="9525">
            <a:noFill/>
            <a:miter lim="800000"/>
            <a:headEnd/>
            <a:tailEnd/>
          </a:ln>
        </p:spPr>
        <p:txBody>
          <a:bodyPr wrap="square">
            <a:spAutoFit/>
          </a:bodyPr>
          <a:lstStyle/>
          <a:p>
            <a:pPr indent="-342900">
              <a:spcAft>
                <a:spcPts val="1200"/>
              </a:spcAft>
              <a:buSzPct val="150000"/>
            </a:pPr>
            <a:r>
              <a:rPr lang="en-US" dirty="0" smtClean="0">
                <a:solidFill>
                  <a:srgbClr val="394A26"/>
                </a:solidFill>
              </a:rPr>
              <a:t>Open source</a:t>
            </a:r>
          </a:p>
          <a:p>
            <a:pPr indent="-342900">
              <a:spcAft>
                <a:spcPts val="1200"/>
              </a:spcAft>
              <a:buSzPct val="150000"/>
            </a:pPr>
            <a:r>
              <a:rPr lang="en-US" dirty="0" smtClean="0">
                <a:solidFill>
                  <a:srgbClr val="394A26"/>
                </a:solidFill>
              </a:rPr>
              <a:t>Based on Google Maps</a:t>
            </a:r>
          </a:p>
          <a:p>
            <a:pPr indent="-342900">
              <a:spcAft>
                <a:spcPts val="1200"/>
              </a:spcAft>
              <a:buSzPct val="150000"/>
            </a:pPr>
            <a:r>
              <a:rPr lang="en-US" dirty="0" smtClean="0">
                <a:solidFill>
                  <a:srgbClr val="394A26"/>
                </a:solidFill>
              </a:rPr>
              <a:t>Pure JavaScript</a:t>
            </a:r>
          </a:p>
          <a:p>
            <a:pPr indent="-342900">
              <a:spcAft>
                <a:spcPts val="1200"/>
              </a:spcAft>
              <a:buSzPct val="150000"/>
            </a:pPr>
            <a:r>
              <a:rPr lang="en-US" dirty="0" smtClean="0">
                <a:solidFill>
                  <a:srgbClr val="394A26"/>
                </a:solidFill>
              </a:rPr>
              <a:t>Fast!</a:t>
            </a:r>
          </a:p>
          <a:p>
            <a:pPr indent="-342900">
              <a:buSzPct val="150000"/>
            </a:pPr>
            <a:r>
              <a:rPr lang="en-US" dirty="0" smtClean="0">
                <a:solidFill>
                  <a:srgbClr val="394A26"/>
                </a:solidFill>
              </a:rPr>
              <a:t>Efficient storage of</a:t>
            </a:r>
          </a:p>
          <a:p>
            <a:pPr indent="-342900">
              <a:buSzPct val="150000"/>
            </a:pPr>
            <a:r>
              <a:rPr lang="en-US" dirty="0" smtClean="0">
                <a:solidFill>
                  <a:srgbClr val="394A26"/>
                </a:solidFill>
              </a:rPr>
              <a:t>Images on server</a:t>
            </a:r>
          </a:p>
        </p:txBody>
      </p:sp>
      <p:sp>
        <p:nvSpPr>
          <p:cNvPr id="14" name="Rectangle 13"/>
          <p:cNvSpPr/>
          <p:nvPr/>
        </p:nvSpPr>
        <p:spPr>
          <a:xfrm>
            <a:off x="1828800" y="6096000"/>
            <a:ext cx="5715000" cy="369332"/>
          </a:xfrm>
          <a:prstGeom prst="rect">
            <a:avLst/>
          </a:prstGeom>
        </p:spPr>
        <p:txBody>
          <a:bodyPr wrap="square">
            <a:spAutoFit/>
          </a:bodyPr>
          <a:lstStyle/>
          <a:p>
            <a:pPr indent="-342900">
              <a:spcAft>
                <a:spcPts val="600"/>
              </a:spcAft>
              <a:buSzPct val="150000"/>
            </a:pPr>
            <a:r>
              <a:rPr lang="en-US" u="sng" dirty="0" smtClean="0">
                <a:solidFill>
                  <a:schemeClr val="accent1">
                    <a:lumMod val="75000"/>
                  </a:schemeClr>
                </a:solidFill>
              </a:rPr>
              <a:t>http://www. rmh.uwyo.edu/</a:t>
            </a:r>
            <a:r>
              <a:rPr lang="en-US" u="sng" dirty="0" err="1" smtClean="0">
                <a:solidFill>
                  <a:schemeClr val="accent1">
                    <a:lumMod val="75000"/>
                  </a:schemeClr>
                </a:solidFill>
              </a:rPr>
              <a:t>gmapviewer</a:t>
            </a:r>
            <a:r>
              <a:rPr lang="en-US" u="sng" dirty="0" smtClean="0">
                <a:solidFill>
                  <a:schemeClr val="accent1">
                    <a:lumMod val="75000"/>
                  </a:schemeClr>
                </a:solidFill>
              </a:rPr>
              <a:t>/about.php</a:t>
            </a:r>
            <a:endParaRPr lang="en-US" dirty="0" smtClean="0">
              <a:solidFill>
                <a:srgbClr val="394A26"/>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age-background.jpg"/>
          <p:cNvPicPr>
            <a:picLocks noChangeAspect="1"/>
          </p:cNvPicPr>
          <p:nvPr/>
        </p:nvPicPr>
        <p:blipFill>
          <a:blip r:embed="rId2" cstate="print"/>
          <a:stretch>
            <a:fillRect/>
          </a:stretch>
        </p:blipFill>
        <p:spPr>
          <a:xfrm>
            <a:off x="0" y="0"/>
            <a:ext cx="9144000" cy="6858000"/>
          </a:xfrm>
          <a:prstGeom prst="rect">
            <a:avLst/>
          </a:prstGeom>
        </p:spPr>
      </p:pic>
      <p:pic>
        <p:nvPicPr>
          <p:cNvPr id="7" name="Picture 6" descr="Banner-vertical.png"/>
          <p:cNvPicPr>
            <a:picLocks noChangeAspect="1"/>
          </p:cNvPicPr>
          <p:nvPr/>
        </p:nvPicPr>
        <p:blipFill>
          <a:blip r:embed="rId3" cstate="print"/>
          <a:stretch>
            <a:fillRect/>
          </a:stretch>
        </p:blipFill>
        <p:spPr>
          <a:xfrm>
            <a:off x="8601075" y="535781"/>
            <a:ext cx="542925" cy="6322219"/>
          </a:xfrm>
          <a:prstGeom prst="rect">
            <a:avLst/>
          </a:prstGeom>
        </p:spPr>
      </p:pic>
      <p:pic>
        <p:nvPicPr>
          <p:cNvPr id="11" name="Picture 10" descr="Banner-horizontal.png"/>
          <p:cNvPicPr>
            <a:picLocks noChangeAspect="1"/>
          </p:cNvPicPr>
          <p:nvPr/>
        </p:nvPicPr>
        <p:blipFill>
          <a:blip r:embed="rId4" cstate="print"/>
          <a:stretch>
            <a:fillRect/>
          </a:stretch>
        </p:blipFill>
        <p:spPr>
          <a:xfrm>
            <a:off x="0" y="0"/>
            <a:ext cx="9144000" cy="594127"/>
          </a:xfrm>
          <a:prstGeom prst="rect">
            <a:avLst/>
          </a:prstGeom>
        </p:spPr>
      </p:pic>
      <p:pic>
        <p:nvPicPr>
          <p:cNvPr id="4" name="Picture 3" descr="region-map.png"/>
          <p:cNvPicPr>
            <a:picLocks noChangeAspect="1"/>
          </p:cNvPicPr>
          <p:nvPr/>
        </p:nvPicPr>
        <p:blipFill>
          <a:blip r:embed="rId5" cstate="print"/>
          <a:stretch>
            <a:fillRect/>
          </a:stretch>
        </p:blipFill>
        <p:spPr>
          <a:xfrm>
            <a:off x="7612380" y="0"/>
            <a:ext cx="1531620" cy="1548765"/>
          </a:xfrm>
          <a:prstGeom prst="rect">
            <a:avLst/>
          </a:prstGeom>
        </p:spPr>
      </p:pic>
      <p:sp>
        <p:nvSpPr>
          <p:cNvPr id="24" name="TextBox 23"/>
          <p:cNvSpPr txBox="1">
            <a:spLocks noChangeArrowheads="1"/>
          </p:cNvSpPr>
          <p:nvPr/>
        </p:nvSpPr>
        <p:spPr bwMode="auto">
          <a:xfrm>
            <a:off x="304800" y="762000"/>
            <a:ext cx="2825004" cy="461665"/>
          </a:xfrm>
          <a:prstGeom prst="rect">
            <a:avLst/>
          </a:prstGeom>
          <a:noFill/>
          <a:ln w="9525">
            <a:noFill/>
            <a:miter lim="800000"/>
            <a:headEnd/>
            <a:tailEnd/>
          </a:ln>
        </p:spPr>
        <p:txBody>
          <a:bodyPr wrap="none">
            <a:spAutoFit/>
          </a:bodyPr>
          <a:lstStyle/>
          <a:p>
            <a:r>
              <a:rPr lang="en-US" sz="2400" b="1" dirty="0" smtClean="0">
                <a:solidFill>
                  <a:srgbClr val="604A7B"/>
                </a:solidFill>
                <a:ea typeface="Tahoma" pitchFamily="34" charset="0"/>
                <a:cs typeface="Times New Roman" pitchFamily="18" charset="0"/>
              </a:rPr>
              <a:t>Data Entry Interface:</a:t>
            </a:r>
            <a:endParaRPr lang="en-US" sz="2400" b="1" dirty="0">
              <a:solidFill>
                <a:srgbClr val="604A7B"/>
              </a:solidFill>
              <a:ea typeface="Tahoma" pitchFamily="34" charset="0"/>
              <a:cs typeface="Times New Roman" pitchFamily="18" charset="0"/>
            </a:endParaRPr>
          </a:p>
        </p:txBody>
      </p:sp>
      <p:sp>
        <p:nvSpPr>
          <p:cNvPr id="28" name="TextBox 8"/>
          <p:cNvSpPr txBox="1">
            <a:spLocks noChangeArrowheads="1"/>
          </p:cNvSpPr>
          <p:nvPr/>
        </p:nvSpPr>
        <p:spPr bwMode="auto">
          <a:xfrm>
            <a:off x="0" y="0"/>
            <a:ext cx="9144000" cy="400110"/>
          </a:xfrm>
          <a:prstGeom prst="rect">
            <a:avLst/>
          </a:prstGeom>
          <a:noFill/>
          <a:ln w="9525">
            <a:noFill/>
            <a:miter lim="800000"/>
            <a:headEnd/>
            <a:tailEnd/>
          </a:ln>
        </p:spPr>
        <p:txBody>
          <a:bodyPr wrap="square">
            <a:spAutoFit/>
          </a:bodyPr>
          <a:lstStyle/>
          <a:p>
            <a:pPr algn="ctr">
              <a:defRPr/>
            </a:pPr>
            <a:r>
              <a:rPr lang="en-US" sz="2000" b="1" dirty="0" smtClean="0">
                <a:solidFill>
                  <a:srgbClr val="394A26"/>
                </a:solidFill>
                <a:latin typeface="Calibri" pitchFamily="34" charset="0"/>
              </a:rPr>
              <a:t>What We’re Doing Right Now</a:t>
            </a:r>
            <a:endParaRPr lang="en-US" sz="2000" b="1" dirty="0">
              <a:solidFill>
                <a:srgbClr val="394A26"/>
              </a:solidFill>
              <a:latin typeface="Calibri" pitchFamily="34" charset="0"/>
            </a:endParaRPr>
          </a:p>
        </p:txBody>
      </p:sp>
      <p:sp>
        <p:nvSpPr>
          <p:cNvPr id="10" name="TextBox 16"/>
          <p:cNvSpPr txBox="1">
            <a:spLocks noChangeArrowheads="1"/>
          </p:cNvSpPr>
          <p:nvPr/>
        </p:nvSpPr>
        <p:spPr bwMode="auto">
          <a:xfrm>
            <a:off x="323850" y="1312862"/>
            <a:ext cx="8077200" cy="2708434"/>
          </a:xfrm>
          <a:prstGeom prst="rect">
            <a:avLst/>
          </a:prstGeom>
          <a:noFill/>
          <a:ln w="9525">
            <a:noFill/>
            <a:miter lim="800000"/>
            <a:headEnd/>
            <a:tailEnd/>
          </a:ln>
        </p:spPr>
        <p:txBody>
          <a:bodyPr>
            <a:spAutoFit/>
          </a:bodyPr>
          <a:lstStyle/>
          <a:p>
            <a:pPr marL="342900" indent="-342900">
              <a:spcAft>
                <a:spcPts val="1200"/>
              </a:spcAft>
              <a:buSzPct val="150000"/>
            </a:pPr>
            <a:r>
              <a:rPr lang="en-US" sz="2000" dirty="0" smtClean="0">
                <a:solidFill>
                  <a:srgbClr val="394A26"/>
                </a:solidFill>
              </a:rPr>
              <a:t>We needed a solution that satisfied the following requirements:</a:t>
            </a:r>
          </a:p>
          <a:p>
            <a:pPr marL="342900" indent="-342900">
              <a:spcAft>
                <a:spcPts val="1200"/>
              </a:spcAft>
              <a:buSzPct val="150000"/>
              <a:buFont typeface="Arial" charset="0"/>
              <a:buChar char="•"/>
            </a:pPr>
            <a:r>
              <a:rPr lang="en-US" sz="2000" dirty="0" smtClean="0">
                <a:solidFill>
                  <a:srgbClr val="394A26"/>
                </a:solidFill>
              </a:rPr>
              <a:t>Can be managed centrally by the Consortium.</a:t>
            </a:r>
          </a:p>
          <a:p>
            <a:pPr marL="342900" indent="-342900">
              <a:spcAft>
                <a:spcPts val="1200"/>
              </a:spcAft>
              <a:buSzPct val="150000"/>
              <a:buFont typeface="Arial" charset="0"/>
              <a:buChar char="•"/>
            </a:pPr>
            <a:r>
              <a:rPr lang="en-US" sz="2000" dirty="0" smtClean="0">
                <a:solidFill>
                  <a:srgbClr val="394A26"/>
                </a:solidFill>
              </a:rPr>
              <a:t>Accessible to small herbaria with minimal requirements.</a:t>
            </a:r>
          </a:p>
          <a:p>
            <a:pPr marL="342900" indent="-342900">
              <a:spcAft>
                <a:spcPts val="1200"/>
              </a:spcAft>
              <a:buSzPct val="150000"/>
              <a:buFont typeface="Arial" charset="0"/>
              <a:buChar char="•"/>
            </a:pPr>
            <a:r>
              <a:rPr lang="en-US" sz="2000" dirty="0" smtClean="0">
                <a:solidFill>
                  <a:srgbClr val="394A26"/>
                </a:solidFill>
              </a:rPr>
              <a:t>Tight integration of specimen images.</a:t>
            </a:r>
          </a:p>
          <a:p>
            <a:pPr marL="342900" indent="-342900">
              <a:spcAft>
                <a:spcPts val="1200"/>
              </a:spcAft>
              <a:buSzPct val="150000"/>
              <a:buFont typeface="Arial" charset="0"/>
              <a:buChar char="•"/>
            </a:pPr>
            <a:r>
              <a:rPr lang="en-US" sz="2000" dirty="0" smtClean="0">
                <a:solidFill>
                  <a:srgbClr val="394A26"/>
                </a:solidFill>
              </a:rPr>
              <a:t>Flexible enough to allow development of novel approaches (e.g., OCR).</a:t>
            </a:r>
          </a:p>
          <a:p>
            <a:pPr marL="342900" indent="-342900">
              <a:spcAft>
                <a:spcPts val="1200"/>
              </a:spcAft>
              <a:buSzPct val="150000"/>
              <a:buFont typeface="Arial" charset="0"/>
              <a:buChar char="•"/>
            </a:pPr>
            <a:r>
              <a:rPr lang="en-US" sz="2000" dirty="0" smtClean="0">
                <a:solidFill>
                  <a:srgbClr val="394A26"/>
                </a:solidFill>
              </a:rPr>
              <a:t>Preferably, based on open source software.</a:t>
            </a:r>
          </a:p>
        </p:txBody>
      </p:sp>
      <p:pic>
        <p:nvPicPr>
          <p:cNvPr id="20" name="Picture 19" descr="frosted-reeds.png"/>
          <p:cNvPicPr>
            <a:picLocks noChangeAspect="1"/>
          </p:cNvPicPr>
          <p:nvPr/>
        </p:nvPicPr>
        <p:blipFill>
          <a:blip r:embed="rId6" cstate="print"/>
          <a:stretch>
            <a:fillRect/>
          </a:stretch>
        </p:blipFill>
        <p:spPr>
          <a:xfrm>
            <a:off x="4800600" y="5193793"/>
            <a:ext cx="3657600" cy="1359408"/>
          </a:xfrm>
          <a:prstGeom prst="rect">
            <a:avLst/>
          </a:prstGeom>
          <a:ln w="3175">
            <a:solidFill>
              <a:schemeClr val="tx1"/>
            </a:solidFill>
          </a:ln>
        </p:spPr>
      </p:pic>
      <p:sp>
        <p:nvSpPr>
          <p:cNvPr id="21" name="TextBox 10"/>
          <p:cNvSpPr txBox="1">
            <a:spLocks noChangeArrowheads="1"/>
          </p:cNvSpPr>
          <p:nvPr/>
        </p:nvSpPr>
        <p:spPr bwMode="auto">
          <a:xfrm>
            <a:off x="6803122" y="6531173"/>
            <a:ext cx="1721753" cy="276999"/>
          </a:xfrm>
          <a:prstGeom prst="rect">
            <a:avLst/>
          </a:prstGeom>
          <a:noFill/>
          <a:ln w="9525">
            <a:noFill/>
            <a:miter lim="800000"/>
            <a:headEnd/>
            <a:tailEnd/>
          </a:ln>
        </p:spPr>
        <p:txBody>
          <a:bodyPr wrap="none">
            <a:spAutoFit/>
          </a:bodyPr>
          <a:lstStyle/>
          <a:p>
            <a:pPr algn="r"/>
            <a:r>
              <a:rPr lang="en-US" sz="1200" i="1" dirty="0" err="1" smtClean="0">
                <a:solidFill>
                  <a:srgbClr val="394A26"/>
                </a:solidFill>
                <a:ea typeface="Tahoma" pitchFamily="34" charset="0"/>
                <a:cs typeface="Arial" pitchFamily="34" charset="0"/>
              </a:rPr>
              <a:t>Harrimanella</a:t>
            </a:r>
            <a:r>
              <a:rPr lang="en-US" sz="1200" i="1" dirty="0" smtClean="0">
                <a:solidFill>
                  <a:srgbClr val="394A26"/>
                </a:solidFill>
                <a:ea typeface="Tahoma" pitchFamily="34" charset="0"/>
                <a:cs typeface="Arial" pitchFamily="34" charset="0"/>
              </a:rPr>
              <a:t> </a:t>
            </a:r>
            <a:r>
              <a:rPr lang="en-US" sz="1200" i="1" dirty="0" err="1" smtClean="0">
                <a:solidFill>
                  <a:srgbClr val="394A26"/>
                </a:solidFill>
                <a:ea typeface="Tahoma" pitchFamily="34" charset="0"/>
                <a:cs typeface="Arial" pitchFamily="34" charset="0"/>
              </a:rPr>
              <a:t>stelleriana</a:t>
            </a:r>
            <a:endParaRPr lang="en-US" sz="1200" dirty="0">
              <a:solidFill>
                <a:srgbClr val="394A26"/>
              </a:solidFill>
              <a:ea typeface="Tahoma" pitchFamily="34" charset="0"/>
              <a:cs typeface="Arial"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age-background.jpg"/>
          <p:cNvPicPr>
            <a:picLocks noChangeAspect="1"/>
          </p:cNvPicPr>
          <p:nvPr/>
        </p:nvPicPr>
        <p:blipFill>
          <a:blip r:embed="rId2" cstate="print"/>
          <a:stretch>
            <a:fillRect/>
          </a:stretch>
        </p:blipFill>
        <p:spPr>
          <a:xfrm>
            <a:off x="0" y="0"/>
            <a:ext cx="9144000" cy="6858000"/>
          </a:xfrm>
          <a:prstGeom prst="rect">
            <a:avLst/>
          </a:prstGeom>
        </p:spPr>
      </p:pic>
      <p:pic>
        <p:nvPicPr>
          <p:cNvPr id="7" name="Picture 6" descr="Banner-vertical.png"/>
          <p:cNvPicPr>
            <a:picLocks noChangeAspect="1"/>
          </p:cNvPicPr>
          <p:nvPr/>
        </p:nvPicPr>
        <p:blipFill>
          <a:blip r:embed="rId3" cstate="print"/>
          <a:stretch>
            <a:fillRect/>
          </a:stretch>
        </p:blipFill>
        <p:spPr>
          <a:xfrm>
            <a:off x="8601075" y="535781"/>
            <a:ext cx="542925" cy="6322219"/>
          </a:xfrm>
          <a:prstGeom prst="rect">
            <a:avLst/>
          </a:prstGeom>
        </p:spPr>
      </p:pic>
      <p:pic>
        <p:nvPicPr>
          <p:cNvPr id="11" name="Picture 10" descr="Banner-horizontal.png"/>
          <p:cNvPicPr>
            <a:picLocks noChangeAspect="1"/>
          </p:cNvPicPr>
          <p:nvPr/>
        </p:nvPicPr>
        <p:blipFill>
          <a:blip r:embed="rId4" cstate="print"/>
          <a:stretch>
            <a:fillRect/>
          </a:stretch>
        </p:blipFill>
        <p:spPr>
          <a:xfrm>
            <a:off x="0" y="0"/>
            <a:ext cx="9144000" cy="594127"/>
          </a:xfrm>
          <a:prstGeom prst="rect">
            <a:avLst/>
          </a:prstGeom>
        </p:spPr>
      </p:pic>
      <p:pic>
        <p:nvPicPr>
          <p:cNvPr id="4" name="Picture 3" descr="region-map.png"/>
          <p:cNvPicPr>
            <a:picLocks noChangeAspect="1"/>
          </p:cNvPicPr>
          <p:nvPr/>
        </p:nvPicPr>
        <p:blipFill>
          <a:blip r:embed="rId5" cstate="print"/>
          <a:stretch>
            <a:fillRect/>
          </a:stretch>
        </p:blipFill>
        <p:spPr>
          <a:xfrm>
            <a:off x="7612380" y="0"/>
            <a:ext cx="1531620" cy="1548765"/>
          </a:xfrm>
          <a:prstGeom prst="rect">
            <a:avLst/>
          </a:prstGeom>
        </p:spPr>
      </p:pic>
      <p:sp>
        <p:nvSpPr>
          <p:cNvPr id="9" name="TextBox 8"/>
          <p:cNvSpPr txBox="1">
            <a:spLocks noChangeArrowheads="1"/>
          </p:cNvSpPr>
          <p:nvPr/>
        </p:nvSpPr>
        <p:spPr bwMode="auto">
          <a:xfrm>
            <a:off x="0" y="0"/>
            <a:ext cx="9144000" cy="400110"/>
          </a:xfrm>
          <a:prstGeom prst="rect">
            <a:avLst/>
          </a:prstGeom>
          <a:noFill/>
          <a:ln w="9525">
            <a:noFill/>
            <a:miter lim="800000"/>
            <a:headEnd/>
            <a:tailEnd/>
          </a:ln>
        </p:spPr>
        <p:txBody>
          <a:bodyPr wrap="square">
            <a:spAutoFit/>
          </a:bodyPr>
          <a:lstStyle/>
          <a:p>
            <a:pPr algn="ctr">
              <a:defRPr/>
            </a:pPr>
            <a:r>
              <a:rPr lang="en-US" sz="2000" b="1" dirty="0" smtClean="0">
                <a:solidFill>
                  <a:srgbClr val="394A26"/>
                </a:solidFill>
                <a:latin typeface="Calibri" pitchFamily="34" charset="0"/>
              </a:rPr>
              <a:t>Technology, Software &amp; Solutions</a:t>
            </a:r>
            <a:endParaRPr lang="en-US" sz="2000" b="1" dirty="0">
              <a:solidFill>
                <a:srgbClr val="394A26"/>
              </a:solidFill>
              <a:latin typeface="Calibri" pitchFamily="34" charset="0"/>
            </a:endParaRPr>
          </a:p>
        </p:txBody>
      </p:sp>
      <p:pic>
        <p:nvPicPr>
          <p:cNvPr id="10" name="Picture 9" descr="imaging-workstation.jpg"/>
          <p:cNvPicPr>
            <a:picLocks noChangeAspect="1"/>
          </p:cNvPicPr>
          <p:nvPr/>
        </p:nvPicPr>
        <p:blipFill>
          <a:blip r:embed="rId6" cstate="print"/>
          <a:stretch>
            <a:fillRect/>
          </a:stretch>
        </p:blipFill>
        <p:spPr>
          <a:xfrm>
            <a:off x="821040" y="2124075"/>
            <a:ext cx="7241820" cy="4596491"/>
          </a:xfrm>
          <a:prstGeom prst="rect">
            <a:avLst/>
          </a:prstGeom>
          <a:ln w="6350">
            <a:solidFill>
              <a:schemeClr val="tx1"/>
            </a:solidFill>
          </a:ln>
        </p:spPr>
      </p:pic>
      <p:sp>
        <p:nvSpPr>
          <p:cNvPr id="17" name="TextBox 16"/>
          <p:cNvSpPr txBox="1">
            <a:spLocks noChangeArrowheads="1"/>
          </p:cNvSpPr>
          <p:nvPr/>
        </p:nvSpPr>
        <p:spPr bwMode="auto">
          <a:xfrm>
            <a:off x="304800" y="762000"/>
            <a:ext cx="1863011" cy="461665"/>
          </a:xfrm>
          <a:prstGeom prst="rect">
            <a:avLst/>
          </a:prstGeom>
          <a:noFill/>
          <a:ln w="9525">
            <a:noFill/>
            <a:miter lim="800000"/>
            <a:headEnd/>
            <a:tailEnd/>
          </a:ln>
        </p:spPr>
        <p:txBody>
          <a:bodyPr wrap="none">
            <a:spAutoFit/>
          </a:bodyPr>
          <a:lstStyle/>
          <a:p>
            <a:r>
              <a:rPr lang="en-US" sz="2400" b="1" dirty="0" smtClean="0">
                <a:solidFill>
                  <a:srgbClr val="604A7B"/>
                </a:solidFill>
                <a:ea typeface="Tahoma" pitchFamily="34" charset="0"/>
                <a:cs typeface="Times New Roman" pitchFamily="18" charset="0"/>
              </a:rPr>
              <a:t>Our solution:</a:t>
            </a:r>
            <a:endParaRPr lang="en-US" sz="2400" b="1" dirty="0">
              <a:solidFill>
                <a:srgbClr val="604A7B"/>
              </a:solidFill>
              <a:ea typeface="Tahoma" pitchFamily="34" charset="0"/>
              <a:cs typeface="Times New Roman" pitchFamily="18" charset="0"/>
            </a:endParaRPr>
          </a:p>
        </p:txBody>
      </p:sp>
      <p:sp>
        <p:nvSpPr>
          <p:cNvPr id="19" name="TextBox 16"/>
          <p:cNvSpPr txBox="1">
            <a:spLocks noChangeArrowheads="1"/>
          </p:cNvSpPr>
          <p:nvPr/>
        </p:nvSpPr>
        <p:spPr bwMode="auto">
          <a:xfrm>
            <a:off x="323850" y="1312862"/>
            <a:ext cx="8077200" cy="707886"/>
          </a:xfrm>
          <a:prstGeom prst="rect">
            <a:avLst/>
          </a:prstGeom>
          <a:noFill/>
          <a:ln w="9525">
            <a:noFill/>
            <a:miter lim="800000"/>
            <a:headEnd/>
            <a:tailEnd/>
          </a:ln>
        </p:spPr>
        <p:txBody>
          <a:bodyPr>
            <a:spAutoFit/>
          </a:bodyPr>
          <a:lstStyle/>
          <a:p>
            <a:pPr marL="342900" indent="-342900">
              <a:spcAft>
                <a:spcPts val="1200"/>
              </a:spcAft>
              <a:buSzPct val="150000"/>
              <a:buFont typeface="Arial" charset="0"/>
              <a:buChar char="•"/>
            </a:pPr>
            <a:r>
              <a:rPr lang="en-US" sz="2000" dirty="0" smtClean="0">
                <a:solidFill>
                  <a:srgbClr val="394A26"/>
                </a:solidFill>
              </a:rPr>
              <a:t>Develop a new database system that runs as a web application based on Apache, PHP, </a:t>
            </a:r>
            <a:r>
              <a:rPr lang="en-US" sz="2000" dirty="0" err="1" smtClean="0">
                <a:solidFill>
                  <a:srgbClr val="394A26"/>
                </a:solidFill>
              </a:rPr>
              <a:t>MySQL</a:t>
            </a:r>
            <a:r>
              <a:rPr lang="en-US" sz="2000" dirty="0" smtClean="0">
                <a:solidFill>
                  <a:srgbClr val="394A26"/>
                </a:solidFill>
              </a:rPr>
              <a:t>, Python, JavaScript, and HTML.</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age-background.jpg"/>
          <p:cNvPicPr>
            <a:picLocks noChangeAspect="1"/>
          </p:cNvPicPr>
          <p:nvPr/>
        </p:nvPicPr>
        <p:blipFill>
          <a:blip r:embed="rId2" cstate="print"/>
          <a:stretch>
            <a:fillRect/>
          </a:stretch>
        </p:blipFill>
        <p:spPr>
          <a:xfrm>
            <a:off x="0" y="0"/>
            <a:ext cx="9144000" cy="6858000"/>
          </a:xfrm>
          <a:prstGeom prst="rect">
            <a:avLst/>
          </a:prstGeom>
        </p:spPr>
      </p:pic>
      <p:pic>
        <p:nvPicPr>
          <p:cNvPr id="7" name="Picture 6" descr="Banner-vertical.png"/>
          <p:cNvPicPr>
            <a:picLocks noChangeAspect="1"/>
          </p:cNvPicPr>
          <p:nvPr/>
        </p:nvPicPr>
        <p:blipFill>
          <a:blip r:embed="rId3" cstate="print"/>
          <a:stretch>
            <a:fillRect/>
          </a:stretch>
        </p:blipFill>
        <p:spPr>
          <a:xfrm>
            <a:off x="8601075" y="535781"/>
            <a:ext cx="542925" cy="6322219"/>
          </a:xfrm>
          <a:prstGeom prst="rect">
            <a:avLst/>
          </a:prstGeom>
        </p:spPr>
      </p:pic>
      <p:pic>
        <p:nvPicPr>
          <p:cNvPr id="11" name="Picture 10" descr="Banner-horizontal.png"/>
          <p:cNvPicPr>
            <a:picLocks noChangeAspect="1"/>
          </p:cNvPicPr>
          <p:nvPr/>
        </p:nvPicPr>
        <p:blipFill>
          <a:blip r:embed="rId4" cstate="print"/>
          <a:stretch>
            <a:fillRect/>
          </a:stretch>
        </p:blipFill>
        <p:spPr>
          <a:xfrm>
            <a:off x="0" y="0"/>
            <a:ext cx="9144000" cy="594127"/>
          </a:xfrm>
          <a:prstGeom prst="rect">
            <a:avLst/>
          </a:prstGeom>
        </p:spPr>
      </p:pic>
      <p:pic>
        <p:nvPicPr>
          <p:cNvPr id="4" name="Picture 3" descr="region-map.png"/>
          <p:cNvPicPr>
            <a:picLocks noChangeAspect="1"/>
          </p:cNvPicPr>
          <p:nvPr/>
        </p:nvPicPr>
        <p:blipFill>
          <a:blip r:embed="rId5" cstate="print"/>
          <a:stretch>
            <a:fillRect/>
          </a:stretch>
        </p:blipFill>
        <p:spPr>
          <a:xfrm>
            <a:off x="7612380" y="0"/>
            <a:ext cx="1531620" cy="1548765"/>
          </a:xfrm>
          <a:prstGeom prst="rect">
            <a:avLst/>
          </a:prstGeom>
        </p:spPr>
      </p:pic>
      <p:sp>
        <p:nvSpPr>
          <p:cNvPr id="9" name="TextBox 8"/>
          <p:cNvSpPr txBox="1">
            <a:spLocks noChangeArrowheads="1"/>
          </p:cNvSpPr>
          <p:nvPr/>
        </p:nvSpPr>
        <p:spPr bwMode="auto">
          <a:xfrm>
            <a:off x="0" y="0"/>
            <a:ext cx="9144000" cy="400110"/>
          </a:xfrm>
          <a:prstGeom prst="rect">
            <a:avLst/>
          </a:prstGeom>
          <a:noFill/>
          <a:ln w="9525">
            <a:noFill/>
            <a:miter lim="800000"/>
            <a:headEnd/>
            <a:tailEnd/>
          </a:ln>
        </p:spPr>
        <p:txBody>
          <a:bodyPr wrap="square">
            <a:spAutoFit/>
          </a:bodyPr>
          <a:lstStyle/>
          <a:p>
            <a:pPr algn="ctr">
              <a:defRPr/>
            </a:pPr>
            <a:r>
              <a:rPr lang="en-US" sz="2000" b="1" dirty="0" smtClean="0">
                <a:solidFill>
                  <a:srgbClr val="394A26"/>
                </a:solidFill>
                <a:latin typeface="Calibri" pitchFamily="34" charset="0"/>
              </a:rPr>
              <a:t>Technology, Software &amp; Solutions</a:t>
            </a:r>
            <a:endParaRPr lang="en-US" sz="2000" b="1" dirty="0">
              <a:solidFill>
                <a:srgbClr val="394A26"/>
              </a:solidFill>
              <a:latin typeface="Calibri" pitchFamily="34" charset="0"/>
            </a:endParaRPr>
          </a:p>
        </p:txBody>
      </p:sp>
      <p:pic>
        <p:nvPicPr>
          <p:cNvPr id="10" name="Picture 9" descr="imaging-workstation.jpg"/>
          <p:cNvPicPr>
            <a:picLocks noChangeAspect="1"/>
          </p:cNvPicPr>
          <p:nvPr/>
        </p:nvPicPr>
        <p:blipFill>
          <a:blip r:embed="rId6" cstate="print"/>
          <a:stretch>
            <a:fillRect/>
          </a:stretch>
        </p:blipFill>
        <p:spPr>
          <a:xfrm>
            <a:off x="371475" y="1447800"/>
            <a:ext cx="8001000" cy="5078354"/>
          </a:xfrm>
          <a:prstGeom prst="rect">
            <a:avLst/>
          </a:prstGeom>
          <a:ln w="6350">
            <a:solidFill>
              <a:schemeClr val="tx1"/>
            </a:solidFill>
          </a:ln>
        </p:spPr>
      </p:pic>
      <p:sp>
        <p:nvSpPr>
          <p:cNvPr id="17" name="TextBox 16"/>
          <p:cNvSpPr txBox="1">
            <a:spLocks noChangeArrowheads="1"/>
          </p:cNvSpPr>
          <p:nvPr/>
        </p:nvSpPr>
        <p:spPr bwMode="auto">
          <a:xfrm>
            <a:off x="304800" y="762000"/>
            <a:ext cx="2893934" cy="461665"/>
          </a:xfrm>
          <a:prstGeom prst="rect">
            <a:avLst/>
          </a:prstGeom>
          <a:noFill/>
          <a:ln w="9525">
            <a:noFill/>
            <a:miter lim="800000"/>
            <a:headEnd/>
            <a:tailEnd/>
          </a:ln>
        </p:spPr>
        <p:txBody>
          <a:bodyPr wrap="none">
            <a:spAutoFit/>
          </a:bodyPr>
          <a:lstStyle/>
          <a:p>
            <a:r>
              <a:rPr lang="en-US" sz="2400" b="1" dirty="0" smtClean="0">
                <a:solidFill>
                  <a:srgbClr val="604A7B"/>
                </a:solidFill>
                <a:ea typeface="Tahoma" pitchFamily="34" charset="0"/>
                <a:cs typeface="Times New Roman" pitchFamily="18" charset="0"/>
              </a:rPr>
              <a:t>Data Entry Interface:</a:t>
            </a:r>
            <a:endParaRPr lang="en-US" sz="2400" b="1" dirty="0">
              <a:solidFill>
                <a:srgbClr val="604A7B"/>
              </a:solidFill>
              <a:ea typeface="Tahoma" pitchFamily="34" charset="0"/>
              <a:cs typeface="Times New Roman" pitchFamily="18"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age-background.jpg"/>
          <p:cNvPicPr>
            <a:picLocks noChangeAspect="1"/>
          </p:cNvPicPr>
          <p:nvPr/>
        </p:nvPicPr>
        <p:blipFill>
          <a:blip r:embed="rId2" cstate="print"/>
          <a:stretch>
            <a:fillRect/>
          </a:stretch>
        </p:blipFill>
        <p:spPr>
          <a:xfrm>
            <a:off x="0" y="0"/>
            <a:ext cx="9144000" cy="6858000"/>
          </a:xfrm>
          <a:prstGeom prst="rect">
            <a:avLst/>
          </a:prstGeom>
        </p:spPr>
      </p:pic>
      <p:pic>
        <p:nvPicPr>
          <p:cNvPr id="7" name="Picture 6" descr="Banner-vertical.png"/>
          <p:cNvPicPr>
            <a:picLocks noChangeAspect="1"/>
          </p:cNvPicPr>
          <p:nvPr/>
        </p:nvPicPr>
        <p:blipFill>
          <a:blip r:embed="rId3" cstate="print"/>
          <a:stretch>
            <a:fillRect/>
          </a:stretch>
        </p:blipFill>
        <p:spPr>
          <a:xfrm>
            <a:off x="8601075" y="535781"/>
            <a:ext cx="542925" cy="6322219"/>
          </a:xfrm>
          <a:prstGeom prst="rect">
            <a:avLst/>
          </a:prstGeom>
        </p:spPr>
      </p:pic>
      <p:pic>
        <p:nvPicPr>
          <p:cNvPr id="11" name="Picture 10" descr="Banner-horizontal.png"/>
          <p:cNvPicPr>
            <a:picLocks noChangeAspect="1"/>
          </p:cNvPicPr>
          <p:nvPr/>
        </p:nvPicPr>
        <p:blipFill>
          <a:blip r:embed="rId4" cstate="print"/>
          <a:stretch>
            <a:fillRect/>
          </a:stretch>
        </p:blipFill>
        <p:spPr>
          <a:xfrm>
            <a:off x="0" y="0"/>
            <a:ext cx="9144000" cy="594127"/>
          </a:xfrm>
          <a:prstGeom prst="rect">
            <a:avLst/>
          </a:prstGeom>
        </p:spPr>
      </p:pic>
      <p:pic>
        <p:nvPicPr>
          <p:cNvPr id="4" name="Picture 3" descr="region-map.png"/>
          <p:cNvPicPr>
            <a:picLocks noChangeAspect="1"/>
          </p:cNvPicPr>
          <p:nvPr/>
        </p:nvPicPr>
        <p:blipFill>
          <a:blip r:embed="rId5" cstate="print"/>
          <a:stretch>
            <a:fillRect/>
          </a:stretch>
        </p:blipFill>
        <p:spPr>
          <a:xfrm>
            <a:off x="7612380" y="0"/>
            <a:ext cx="1531620" cy="1548765"/>
          </a:xfrm>
          <a:prstGeom prst="rect">
            <a:avLst/>
          </a:prstGeom>
        </p:spPr>
      </p:pic>
      <p:sp>
        <p:nvSpPr>
          <p:cNvPr id="9" name="TextBox 8"/>
          <p:cNvSpPr txBox="1">
            <a:spLocks noChangeArrowheads="1"/>
          </p:cNvSpPr>
          <p:nvPr/>
        </p:nvSpPr>
        <p:spPr bwMode="auto">
          <a:xfrm>
            <a:off x="0" y="0"/>
            <a:ext cx="9144000" cy="400110"/>
          </a:xfrm>
          <a:prstGeom prst="rect">
            <a:avLst/>
          </a:prstGeom>
          <a:noFill/>
          <a:ln w="9525">
            <a:noFill/>
            <a:miter lim="800000"/>
            <a:headEnd/>
            <a:tailEnd/>
          </a:ln>
        </p:spPr>
        <p:txBody>
          <a:bodyPr wrap="square">
            <a:spAutoFit/>
          </a:bodyPr>
          <a:lstStyle/>
          <a:p>
            <a:pPr algn="ctr">
              <a:defRPr/>
            </a:pPr>
            <a:r>
              <a:rPr lang="en-US" sz="2000" b="1" dirty="0" smtClean="0">
                <a:solidFill>
                  <a:srgbClr val="394A26"/>
                </a:solidFill>
                <a:latin typeface="Calibri" pitchFamily="34" charset="0"/>
              </a:rPr>
              <a:t>Technology, Software &amp; Solutions</a:t>
            </a:r>
            <a:endParaRPr lang="en-US" sz="2000" b="1" dirty="0">
              <a:solidFill>
                <a:srgbClr val="394A26"/>
              </a:solidFill>
              <a:latin typeface="Calibri" pitchFamily="34" charset="0"/>
            </a:endParaRPr>
          </a:p>
        </p:txBody>
      </p:sp>
      <p:pic>
        <p:nvPicPr>
          <p:cNvPr id="10" name="Picture 9" descr="imaging-workstation.jpg"/>
          <p:cNvPicPr>
            <a:picLocks noChangeAspect="1"/>
          </p:cNvPicPr>
          <p:nvPr/>
        </p:nvPicPr>
        <p:blipFill>
          <a:blip r:embed="rId6" cstate="print"/>
          <a:stretch>
            <a:fillRect/>
          </a:stretch>
        </p:blipFill>
        <p:spPr>
          <a:xfrm>
            <a:off x="323851" y="1638073"/>
            <a:ext cx="8077198" cy="4855935"/>
          </a:xfrm>
          <a:prstGeom prst="rect">
            <a:avLst/>
          </a:prstGeom>
          <a:ln w="6350">
            <a:solidFill>
              <a:schemeClr val="tx1"/>
            </a:solidFill>
          </a:ln>
        </p:spPr>
      </p:pic>
      <p:sp>
        <p:nvSpPr>
          <p:cNvPr id="17" name="TextBox 16"/>
          <p:cNvSpPr txBox="1">
            <a:spLocks noChangeArrowheads="1"/>
          </p:cNvSpPr>
          <p:nvPr/>
        </p:nvSpPr>
        <p:spPr bwMode="auto">
          <a:xfrm>
            <a:off x="304800" y="762000"/>
            <a:ext cx="2893934" cy="461665"/>
          </a:xfrm>
          <a:prstGeom prst="rect">
            <a:avLst/>
          </a:prstGeom>
          <a:noFill/>
          <a:ln w="9525">
            <a:noFill/>
            <a:miter lim="800000"/>
            <a:headEnd/>
            <a:tailEnd/>
          </a:ln>
        </p:spPr>
        <p:txBody>
          <a:bodyPr wrap="none">
            <a:spAutoFit/>
          </a:bodyPr>
          <a:lstStyle/>
          <a:p>
            <a:r>
              <a:rPr lang="en-US" sz="2400" b="1" dirty="0" smtClean="0">
                <a:solidFill>
                  <a:srgbClr val="604A7B"/>
                </a:solidFill>
                <a:ea typeface="Tahoma" pitchFamily="34" charset="0"/>
                <a:cs typeface="Times New Roman" pitchFamily="18" charset="0"/>
              </a:rPr>
              <a:t>Data Entry Interface:</a:t>
            </a:r>
            <a:endParaRPr lang="en-US" sz="2400" b="1" dirty="0">
              <a:solidFill>
                <a:srgbClr val="604A7B"/>
              </a:solidFill>
              <a:ea typeface="Tahoma" pitchFamily="34" charset="0"/>
              <a:cs typeface="Times New Roman" pitchFamily="18"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age-background.jpg"/>
          <p:cNvPicPr>
            <a:picLocks noChangeAspect="1"/>
          </p:cNvPicPr>
          <p:nvPr/>
        </p:nvPicPr>
        <p:blipFill>
          <a:blip r:embed="rId2" cstate="print"/>
          <a:stretch>
            <a:fillRect/>
          </a:stretch>
        </p:blipFill>
        <p:spPr>
          <a:xfrm>
            <a:off x="0" y="0"/>
            <a:ext cx="9144000" cy="6858000"/>
          </a:xfrm>
          <a:prstGeom prst="rect">
            <a:avLst/>
          </a:prstGeom>
        </p:spPr>
      </p:pic>
      <p:pic>
        <p:nvPicPr>
          <p:cNvPr id="7" name="Picture 6" descr="Banner-vertical.png"/>
          <p:cNvPicPr>
            <a:picLocks noChangeAspect="1"/>
          </p:cNvPicPr>
          <p:nvPr/>
        </p:nvPicPr>
        <p:blipFill>
          <a:blip r:embed="rId3" cstate="print"/>
          <a:stretch>
            <a:fillRect/>
          </a:stretch>
        </p:blipFill>
        <p:spPr>
          <a:xfrm>
            <a:off x="8601075" y="535781"/>
            <a:ext cx="542925" cy="6322219"/>
          </a:xfrm>
          <a:prstGeom prst="rect">
            <a:avLst/>
          </a:prstGeom>
        </p:spPr>
      </p:pic>
      <p:pic>
        <p:nvPicPr>
          <p:cNvPr id="11" name="Picture 10" descr="Banner-horizontal.png"/>
          <p:cNvPicPr>
            <a:picLocks noChangeAspect="1"/>
          </p:cNvPicPr>
          <p:nvPr/>
        </p:nvPicPr>
        <p:blipFill>
          <a:blip r:embed="rId4" cstate="print"/>
          <a:stretch>
            <a:fillRect/>
          </a:stretch>
        </p:blipFill>
        <p:spPr>
          <a:xfrm>
            <a:off x="0" y="0"/>
            <a:ext cx="9144000" cy="594127"/>
          </a:xfrm>
          <a:prstGeom prst="rect">
            <a:avLst/>
          </a:prstGeom>
        </p:spPr>
      </p:pic>
      <p:pic>
        <p:nvPicPr>
          <p:cNvPr id="4" name="Picture 3" descr="region-map.png"/>
          <p:cNvPicPr>
            <a:picLocks noChangeAspect="1"/>
          </p:cNvPicPr>
          <p:nvPr/>
        </p:nvPicPr>
        <p:blipFill>
          <a:blip r:embed="rId5" cstate="print"/>
          <a:stretch>
            <a:fillRect/>
          </a:stretch>
        </p:blipFill>
        <p:spPr>
          <a:xfrm>
            <a:off x="7612380" y="0"/>
            <a:ext cx="1531620" cy="1548765"/>
          </a:xfrm>
          <a:prstGeom prst="rect">
            <a:avLst/>
          </a:prstGeom>
        </p:spPr>
      </p:pic>
      <p:sp>
        <p:nvSpPr>
          <p:cNvPr id="9" name="TextBox 8"/>
          <p:cNvSpPr txBox="1">
            <a:spLocks noChangeArrowheads="1"/>
          </p:cNvSpPr>
          <p:nvPr/>
        </p:nvSpPr>
        <p:spPr bwMode="auto">
          <a:xfrm>
            <a:off x="0" y="0"/>
            <a:ext cx="9144000" cy="400110"/>
          </a:xfrm>
          <a:prstGeom prst="rect">
            <a:avLst/>
          </a:prstGeom>
          <a:noFill/>
          <a:ln w="9525">
            <a:noFill/>
            <a:miter lim="800000"/>
            <a:headEnd/>
            <a:tailEnd/>
          </a:ln>
        </p:spPr>
        <p:txBody>
          <a:bodyPr wrap="square">
            <a:spAutoFit/>
          </a:bodyPr>
          <a:lstStyle/>
          <a:p>
            <a:pPr algn="ctr">
              <a:defRPr/>
            </a:pPr>
            <a:r>
              <a:rPr lang="en-US" sz="2000" b="1" dirty="0" smtClean="0">
                <a:solidFill>
                  <a:srgbClr val="394A26"/>
                </a:solidFill>
                <a:latin typeface="Calibri" pitchFamily="34" charset="0"/>
              </a:rPr>
              <a:t>Technology, Software &amp; Solutions</a:t>
            </a:r>
            <a:endParaRPr lang="en-US" sz="2000" b="1" dirty="0">
              <a:solidFill>
                <a:srgbClr val="394A26"/>
              </a:solidFill>
              <a:latin typeface="Calibri" pitchFamily="34" charset="0"/>
            </a:endParaRPr>
          </a:p>
        </p:txBody>
      </p:sp>
      <p:pic>
        <p:nvPicPr>
          <p:cNvPr id="10" name="Picture 9" descr="imaging-workstation.jpg"/>
          <p:cNvPicPr>
            <a:picLocks noChangeAspect="1"/>
          </p:cNvPicPr>
          <p:nvPr/>
        </p:nvPicPr>
        <p:blipFill>
          <a:blip r:embed="rId6" cstate="print"/>
          <a:stretch>
            <a:fillRect/>
          </a:stretch>
        </p:blipFill>
        <p:spPr>
          <a:xfrm>
            <a:off x="685800" y="1490523"/>
            <a:ext cx="7391400" cy="5062676"/>
          </a:xfrm>
          <a:prstGeom prst="rect">
            <a:avLst/>
          </a:prstGeom>
          <a:ln w="6350">
            <a:solidFill>
              <a:schemeClr val="tx1"/>
            </a:solidFill>
          </a:ln>
        </p:spPr>
      </p:pic>
      <p:sp>
        <p:nvSpPr>
          <p:cNvPr id="17" name="TextBox 16"/>
          <p:cNvSpPr txBox="1">
            <a:spLocks noChangeArrowheads="1"/>
          </p:cNvSpPr>
          <p:nvPr/>
        </p:nvSpPr>
        <p:spPr bwMode="auto">
          <a:xfrm>
            <a:off x="304800" y="762000"/>
            <a:ext cx="2893934" cy="461665"/>
          </a:xfrm>
          <a:prstGeom prst="rect">
            <a:avLst/>
          </a:prstGeom>
          <a:noFill/>
          <a:ln w="9525">
            <a:noFill/>
            <a:miter lim="800000"/>
            <a:headEnd/>
            <a:tailEnd/>
          </a:ln>
        </p:spPr>
        <p:txBody>
          <a:bodyPr wrap="none">
            <a:spAutoFit/>
          </a:bodyPr>
          <a:lstStyle/>
          <a:p>
            <a:r>
              <a:rPr lang="en-US" sz="2400" b="1" dirty="0" smtClean="0">
                <a:solidFill>
                  <a:srgbClr val="604A7B"/>
                </a:solidFill>
                <a:ea typeface="Tahoma" pitchFamily="34" charset="0"/>
                <a:cs typeface="Times New Roman" pitchFamily="18" charset="0"/>
              </a:rPr>
              <a:t>Data Entry Interface:</a:t>
            </a:r>
            <a:endParaRPr lang="en-US" sz="2400" b="1" dirty="0">
              <a:solidFill>
                <a:srgbClr val="604A7B"/>
              </a:solidFill>
              <a:ea typeface="Tahoma" pitchFamily="34" charset="0"/>
              <a:cs typeface="Times New Roman" pitchFamily="18"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age-background.jpg"/>
          <p:cNvPicPr>
            <a:picLocks noChangeAspect="1"/>
          </p:cNvPicPr>
          <p:nvPr/>
        </p:nvPicPr>
        <p:blipFill>
          <a:blip r:embed="rId2" cstate="print"/>
          <a:stretch>
            <a:fillRect/>
          </a:stretch>
        </p:blipFill>
        <p:spPr>
          <a:xfrm>
            <a:off x="0" y="0"/>
            <a:ext cx="9144000" cy="6858000"/>
          </a:xfrm>
          <a:prstGeom prst="rect">
            <a:avLst/>
          </a:prstGeom>
        </p:spPr>
      </p:pic>
      <p:pic>
        <p:nvPicPr>
          <p:cNvPr id="7" name="Picture 6" descr="Banner-vertical.png"/>
          <p:cNvPicPr>
            <a:picLocks noChangeAspect="1"/>
          </p:cNvPicPr>
          <p:nvPr/>
        </p:nvPicPr>
        <p:blipFill>
          <a:blip r:embed="rId3" cstate="print"/>
          <a:stretch>
            <a:fillRect/>
          </a:stretch>
        </p:blipFill>
        <p:spPr>
          <a:xfrm>
            <a:off x="8601075" y="535781"/>
            <a:ext cx="542925" cy="6322219"/>
          </a:xfrm>
          <a:prstGeom prst="rect">
            <a:avLst/>
          </a:prstGeom>
        </p:spPr>
      </p:pic>
      <p:pic>
        <p:nvPicPr>
          <p:cNvPr id="11" name="Picture 10" descr="Banner-horizontal.png"/>
          <p:cNvPicPr>
            <a:picLocks noChangeAspect="1"/>
          </p:cNvPicPr>
          <p:nvPr/>
        </p:nvPicPr>
        <p:blipFill>
          <a:blip r:embed="rId4" cstate="print"/>
          <a:stretch>
            <a:fillRect/>
          </a:stretch>
        </p:blipFill>
        <p:spPr>
          <a:xfrm>
            <a:off x="0" y="0"/>
            <a:ext cx="9144000" cy="594127"/>
          </a:xfrm>
          <a:prstGeom prst="rect">
            <a:avLst/>
          </a:prstGeom>
        </p:spPr>
      </p:pic>
      <p:pic>
        <p:nvPicPr>
          <p:cNvPr id="4" name="Picture 3" descr="region-map.png"/>
          <p:cNvPicPr>
            <a:picLocks noChangeAspect="1"/>
          </p:cNvPicPr>
          <p:nvPr/>
        </p:nvPicPr>
        <p:blipFill>
          <a:blip r:embed="rId5" cstate="print"/>
          <a:stretch>
            <a:fillRect/>
          </a:stretch>
        </p:blipFill>
        <p:spPr>
          <a:xfrm>
            <a:off x="7612380" y="0"/>
            <a:ext cx="1531620" cy="1548765"/>
          </a:xfrm>
          <a:prstGeom prst="rect">
            <a:avLst/>
          </a:prstGeom>
        </p:spPr>
      </p:pic>
      <p:sp>
        <p:nvSpPr>
          <p:cNvPr id="9" name="TextBox 8"/>
          <p:cNvSpPr txBox="1">
            <a:spLocks noChangeArrowheads="1"/>
          </p:cNvSpPr>
          <p:nvPr/>
        </p:nvSpPr>
        <p:spPr bwMode="auto">
          <a:xfrm>
            <a:off x="0" y="0"/>
            <a:ext cx="9144000" cy="400110"/>
          </a:xfrm>
          <a:prstGeom prst="rect">
            <a:avLst/>
          </a:prstGeom>
          <a:noFill/>
          <a:ln w="9525">
            <a:noFill/>
            <a:miter lim="800000"/>
            <a:headEnd/>
            <a:tailEnd/>
          </a:ln>
        </p:spPr>
        <p:txBody>
          <a:bodyPr wrap="square">
            <a:spAutoFit/>
          </a:bodyPr>
          <a:lstStyle/>
          <a:p>
            <a:pPr algn="ctr">
              <a:defRPr/>
            </a:pPr>
            <a:r>
              <a:rPr lang="en-US" sz="2000" b="1" dirty="0" smtClean="0">
                <a:solidFill>
                  <a:srgbClr val="394A26"/>
                </a:solidFill>
                <a:latin typeface="Calibri" pitchFamily="34" charset="0"/>
              </a:rPr>
              <a:t>Technology, Software &amp; Solutions</a:t>
            </a:r>
            <a:endParaRPr lang="en-US" sz="2000" b="1" dirty="0">
              <a:solidFill>
                <a:srgbClr val="394A26"/>
              </a:solidFill>
              <a:latin typeface="Calibri" pitchFamily="34" charset="0"/>
            </a:endParaRPr>
          </a:p>
        </p:txBody>
      </p:sp>
      <p:pic>
        <p:nvPicPr>
          <p:cNvPr id="10" name="Picture 9" descr="imaging-workstation.jpg"/>
          <p:cNvPicPr>
            <a:picLocks noChangeAspect="1"/>
          </p:cNvPicPr>
          <p:nvPr/>
        </p:nvPicPr>
        <p:blipFill>
          <a:blip r:embed="rId6" cstate="print"/>
          <a:stretch>
            <a:fillRect/>
          </a:stretch>
        </p:blipFill>
        <p:spPr>
          <a:xfrm>
            <a:off x="533400" y="1459969"/>
            <a:ext cx="7632304" cy="5093231"/>
          </a:xfrm>
          <a:prstGeom prst="rect">
            <a:avLst/>
          </a:prstGeom>
          <a:ln w="6350">
            <a:solidFill>
              <a:schemeClr val="tx1"/>
            </a:solidFill>
          </a:ln>
        </p:spPr>
      </p:pic>
      <p:sp>
        <p:nvSpPr>
          <p:cNvPr id="17" name="TextBox 16"/>
          <p:cNvSpPr txBox="1">
            <a:spLocks noChangeArrowheads="1"/>
          </p:cNvSpPr>
          <p:nvPr/>
        </p:nvSpPr>
        <p:spPr bwMode="auto">
          <a:xfrm>
            <a:off x="304800" y="762000"/>
            <a:ext cx="2893934" cy="461665"/>
          </a:xfrm>
          <a:prstGeom prst="rect">
            <a:avLst/>
          </a:prstGeom>
          <a:noFill/>
          <a:ln w="9525">
            <a:noFill/>
            <a:miter lim="800000"/>
            <a:headEnd/>
            <a:tailEnd/>
          </a:ln>
        </p:spPr>
        <p:txBody>
          <a:bodyPr wrap="none">
            <a:spAutoFit/>
          </a:bodyPr>
          <a:lstStyle/>
          <a:p>
            <a:r>
              <a:rPr lang="en-US" sz="2400" b="1" dirty="0" smtClean="0">
                <a:solidFill>
                  <a:srgbClr val="604A7B"/>
                </a:solidFill>
                <a:ea typeface="Tahoma" pitchFamily="34" charset="0"/>
                <a:cs typeface="Times New Roman" pitchFamily="18" charset="0"/>
              </a:rPr>
              <a:t>Data Entry Interface:</a:t>
            </a:r>
            <a:endParaRPr lang="en-US" sz="2400" b="1" dirty="0">
              <a:solidFill>
                <a:srgbClr val="604A7B"/>
              </a:solidFill>
              <a:ea typeface="Tahoma" pitchFamily="34" charset="0"/>
              <a:cs typeface="Times New Roman" pitchFamily="18"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age-background.jpg"/>
          <p:cNvPicPr>
            <a:picLocks noChangeAspect="1"/>
          </p:cNvPicPr>
          <p:nvPr/>
        </p:nvPicPr>
        <p:blipFill>
          <a:blip r:embed="rId2" cstate="print"/>
          <a:stretch>
            <a:fillRect/>
          </a:stretch>
        </p:blipFill>
        <p:spPr>
          <a:xfrm>
            <a:off x="0" y="0"/>
            <a:ext cx="9144000" cy="6858000"/>
          </a:xfrm>
          <a:prstGeom prst="rect">
            <a:avLst/>
          </a:prstGeom>
        </p:spPr>
      </p:pic>
      <p:pic>
        <p:nvPicPr>
          <p:cNvPr id="7" name="Picture 6" descr="Banner-vertical.png"/>
          <p:cNvPicPr>
            <a:picLocks noChangeAspect="1"/>
          </p:cNvPicPr>
          <p:nvPr/>
        </p:nvPicPr>
        <p:blipFill>
          <a:blip r:embed="rId3" cstate="print"/>
          <a:stretch>
            <a:fillRect/>
          </a:stretch>
        </p:blipFill>
        <p:spPr>
          <a:xfrm>
            <a:off x="8601075" y="535781"/>
            <a:ext cx="542925" cy="6322219"/>
          </a:xfrm>
          <a:prstGeom prst="rect">
            <a:avLst/>
          </a:prstGeom>
        </p:spPr>
      </p:pic>
      <p:pic>
        <p:nvPicPr>
          <p:cNvPr id="11" name="Picture 10" descr="Banner-horizontal.png"/>
          <p:cNvPicPr>
            <a:picLocks noChangeAspect="1"/>
          </p:cNvPicPr>
          <p:nvPr/>
        </p:nvPicPr>
        <p:blipFill>
          <a:blip r:embed="rId4" cstate="print"/>
          <a:stretch>
            <a:fillRect/>
          </a:stretch>
        </p:blipFill>
        <p:spPr>
          <a:xfrm>
            <a:off x="0" y="0"/>
            <a:ext cx="9144000" cy="594127"/>
          </a:xfrm>
          <a:prstGeom prst="rect">
            <a:avLst/>
          </a:prstGeom>
        </p:spPr>
      </p:pic>
      <p:pic>
        <p:nvPicPr>
          <p:cNvPr id="4" name="Picture 3" descr="region-map.png"/>
          <p:cNvPicPr>
            <a:picLocks noChangeAspect="1"/>
          </p:cNvPicPr>
          <p:nvPr/>
        </p:nvPicPr>
        <p:blipFill>
          <a:blip r:embed="rId5" cstate="print"/>
          <a:stretch>
            <a:fillRect/>
          </a:stretch>
        </p:blipFill>
        <p:spPr>
          <a:xfrm>
            <a:off x="7612380" y="0"/>
            <a:ext cx="1531620" cy="1548765"/>
          </a:xfrm>
          <a:prstGeom prst="rect">
            <a:avLst/>
          </a:prstGeom>
        </p:spPr>
      </p:pic>
      <p:sp>
        <p:nvSpPr>
          <p:cNvPr id="9" name="TextBox 8"/>
          <p:cNvSpPr txBox="1">
            <a:spLocks noChangeArrowheads="1"/>
          </p:cNvSpPr>
          <p:nvPr/>
        </p:nvSpPr>
        <p:spPr bwMode="auto">
          <a:xfrm>
            <a:off x="0" y="0"/>
            <a:ext cx="9144000" cy="400110"/>
          </a:xfrm>
          <a:prstGeom prst="rect">
            <a:avLst/>
          </a:prstGeom>
          <a:noFill/>
          <a:ln w="9525">
            <a:noFill/>
            <a:miter lim="800000"/>
            <a:headEnd/>
            <a:tailEnd/>
          </a:ln>
        </p:spPr>
        <p:txBody>
          <a:bodyPr wrap="square">
            <a:spAutoFit/>
          </a:bodyPr>
          <a:lstStyle/>
          <a:p>
            <a:pPr algn="ctr">
              <a:defRPr/>
            </a:pPr>
            <a:r>
              <a:rPr lang="en-US" sz="2000" b="1" dirty="0" smtClean="0">
                <a:solidFill>
                  <a:srgbClr val="394A26"/>
                </a:solidFill>
                <a:latin typeface="Calibri" pitchFamily="34" charset="0"/>
              </a:rPr>
              <a:t>Technology, Software &amp; Solutions</a:t>
            </a:r>
            <a:endParaRPr lang="en-US" sz="2000" b="1" dirty="0">
              <a:solidFill>
                <a:srgbClr val="394A26"/>
              </a:solidFill>
              <a:latin typeface="Calibri" pitchFamily="34" charset="0"/>
            </a:endParaRPr>
          </a:p>
        </p:txBody>
      </p:sp>
      <p:pic>
        <p:nvPicPr>
          <p:cNvPr id="10" name="Picture 9" descr="imaging-workstation.jpg"/>
          <p:cNvPicPr>
            <a:picLocks noChangeAspect="1"/>
          </p:cNvPicPr>
          <p:nvPr/>
        </p:nvPicPr>
        <p:blipFill>
          <a:blip r:embed="rId6" cstate="print"/>
          <a:stretch>
            <a:fillRect/>
          </a:stretch>
        </p:blipFill>
        <p:spPr>
          <a:xfrm>
            <a:off x="357106" y="1681156"/>
            <a:ext cx="8148350" cy="4486288"/>
          </a:xfrm>
          <a:prstGeom prst="rect">
            <a:avLst/>
          </a:prstGeom>
          <a:ln w="6350">
            <a:solidFill>
              <a:schemeClr val="tx1"/>
            </a:solidFill>
          </a:ln>
        </p:spPr>
      </p:pic>
      <p:sp>
        <p:nvSpPr>
          <p:cNvPr id="17" name="TextBox 16"/>
          <p:cNvSpPr txBox="1">
            <a:spLocks noChangeArrowheads="1"/>
          </p:cNvSpPr>
          <p:nvPr/>
        </p:nvSpPr>
        <p:spPr bwMode="auto">
          <a:xfrm>
            <a:off x="304800" y="762000"/>
            <a:ext cx="3602525" cy="461665"/>
          </a:xfrm>
          <a:prstGeom prst="rect">
            <a:avLst/>
          </a:prstGeom>
          <a:noFill/>
          <a:ln w="9525">
            <a:noFill/>
            <a:miter lim="800000"/>
            <a:headEnd/>
            <a:tailEnd/>
          </a:ln>
        </p:spPr>
        <p:txBody>
          <a:bodyPr wrap="none">
            <a:spAutoFit/>
          </a:bodyPr>
          <a:lstStyle/>
          <a:p>
            <a:r>
              <a:rPr lang="en-US" sz="2400" b="1" dirty="0" smtClean="0">
                <a:solidFill>
                  <a:srgbClr val="604A7B"/>
                </a:solidFill>
                <a:ea typeface="Tahoma" pitchFamily="34" charset="0"/>
                <a:cs typeface="Times New Roman" pitchFamily="18" charset="0"/>
              </a:rPr>
              <a:t>OCR-Assist (experimental):</a:t>
            </a:r>
            <a:endParaRPr lang="en-US" sz="2400" b="1" dirty="0">
              <a:solidFill>
                <a:srgbClr val="604A7B"/>
              </a:solidFill>
              <a:ea typeface="Tahoma" pitchFamily="34" charset="0"/>
              <a:cs typeface="Times New Roman" pitchFamily="18"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age-background.jpg"/>
          <p:cNvPicPr>
            <a:picLocks noChangeAspect="1"/>
          </p:cNvPicPr>
          <p:nvPr/>
        </p:nvPicPr>
        <p:blipFill>
          <a:blip r:embed="rId2" cstate="print"/>
          <a:stretch>
            <a:fillRect/>
          </a:stretch>
        </p:blipFill>
        <p:spPr>
          <a:xfrm>
            <a:off x="0" y="0"/>
            <a:ext cx="9144000" cy="6858000"/>
          </a:xfrm>
          <a:prstGeom prst="rect">
            <a:avLst/>
          </a:prstGeom>
        </p:spPr>
      </p:pic>
      <p:pic>
        <p:nvPicPr>
          <p:cNvPr id="7" name="Picture 6" descr="Banner-vertical.png"/>
          <p:cNvPicPr>
            <a:picLocks noChangeAspect="1"/>
          </p:cNvPicPr>
          <p:nvPr/>
        </p:nvPicPr>
        <p:blipFill>
          <a:blip r:embed="rId3" cstate="print"/>
          <a:stretch>
            <a:fillRect/>
          </a:stretch>
        </p:blipFill>
        <p:spPr>
          <a:xfrm>
            <a:off x="8601075" y="535781"/>
            <a:ext cx="542925" cy="6322219"/>
          </a:xfrm>
          <a:prstGeom prst="rect">
            <a:avLst/>
          </a:prstGeom>
        </p:spPr>
      </p:pic>
      <p:pic>
        <p:nvPicPr>
          <p:cNvPr id="11" name="Picture 10" descr="Banner-horizontal.png"/>
          <p:cNvPicPr>
            <a:picLocks noChangeAspect="1"/>
          </p:cNvPicPr>
          <p:nvPr/>
        </p:nvPicPr>
        <p:blipFill>
          <a:blip r:embed="rId4" cstate="print"/>
          <a:stretch>
            <a:fillRect/>
          </a:stretch>
        </p:blipFill>
        <p:spPr>
          <a:xfrm>
            <a:off x="0" y="0"/>
            <a:ext cx="9144000" cy="594127"/>
          </a:xfrm>
          <a:prstGeom prst="rect">
            <a:avLst/>
          </a:prstGeom>
        </p:spPr>
      </p:pic>
      <p:pic>
        <p:nvPicPr>
          <p:cNvPr id="4" name="Picture 3" descr="region-map.png"/>
          <p:cNvPicPr>
            <a:picLocks noChangeAspect="1"/>
          </p:cNvPicPr>
          <p:nvPr/>
        </p:nvPicPr>
        <p:blipFill>
          <a:blip r:embed="rId5" cstate="print"/>
          <a:stretch>
            <a:fillRect/>
          </a:stretch>
        </p:blipFill>
        <p:spPr>
          <a:xfrm>
            <a:off x="7612380" y="0"/>
            <a:ext cx="1531620" cy="1548765"/>
          </a:xfrm>
          <a:prstGeom prst="rect">
            <a:avLst/>
          </a:prstGeom>
        </p:spPr>
      </p:pic>
      <p:sp>
        <p:nvSpPr>
          <p:cNvPr id="9" name="TextBox 8"/>
          <p:cNvSpPr txBox="1">
            <a:spLocks noChangeArrowheads="1"/>
          </p:cNvSpPr>
          <p:nvPr/>
        </p:nvSpPr>
        <p:spPr bwMode="auto">
          <a:xfrm>
            <a:off x="0" y="0"/>
            <a:ext cx="9144000" cy="400110"/>
          </a:xfrm>
          <a:prstGeom prst="rect">
            <a:avLst/>
          </a:prstGeom>
          <a:noFill/>
          <a:ln w="9525">
            <a:noFill/>
            <a:miter lim="800000"/>
            <a:headEnd/>
            <a:tailEnd/>
          </a:ln>
        </p:spPr>
        <p:txBody>
          <a:bodyPr wrap="square">
            <a:spAutoFit/>
          </a:bodyPr>
          <a:lstStyle/>
          <a:p>
            <a:pPr algn="ctr">
              <a:defRPr/>
            </a:pPr>
            <a:r>
              <a:rPr lang="en-US" sz="2000" b="1" dirty="0" smtClean="0">
                <a:solidFill>
                  <a:srgbClr val="394A26"/>
                </a:solidFill>
                <a:latin typeface="Calibri" pitchFamily="34" charset="0"/>
              </a:rPr>
              <a:t>Technology, Software &amp; Solutions</a:t>
            </a:r>
            <a:endParaRPr lang="en-US" sz="2000" b="1" dirty="0">
              <a:solidFill>
                <a:srgbClr val="394A26"/>
              </a:solidFill>
              <a:latin typeface="Calibri" pitchFamily="34" charset="0"/>
            </a:endParaRPr>
          </a:p>
        </p:txBody>
      </p:sp>
      <p:pic>
        <p:nvPicPr>
          <p:cNvPr id="10" name="Picture 9" descr="imaging-workstation.jpg"/>
          <p:cNvPicPr>
            <a:picLocks noChangeAspect="1"/>
          </p:cNvPicPr>
          <p:nvPr/>
        </p:nvPicPr>
        <p:blipFill>
          <a:blip r:embed="rId6" cstate="print"/>
          <a:stretch>
            <a:fillRect/>
          </a:stretch>
        </p:blipFill>
        <p:spPr>
          <a:xfrm>
            <a:off x="357106" y="1681156"/>
            <a:ext cx="8148350" cy="4486287"/>
          </a:xfrm>
          <a:prstGeom prst="rect">
            <a:avLst/>
          </a:prstGeom>
          <a:ln w="6350">
            <a:solidFill>
              <a:schemeClr val="tx1"/>
            </a:solidFill>
          </a:ln>
        </p:spPr>
      </p:pic>
      <p:sp>
        <p:nvSpPr>
          <p:cNvPr id="17" name="TextBox 16"/>
          <p:cNvSpPr txBox="1">
            <a:spLocks noChangeArrowheads="1"/>
          </p:cNvSpPr>
          <p:nvPr/>
        </p:nvSpPr>
        <p:spPr bwMode="auto">
          <a:xfrm>
            <a:off x="304800" y="762000"/>
            <a:ext cx="3602525" cy="461665"/>
          </a:xfrm>
          <a:prstGeom prst="rect">
            <a:avLst/>
          </a:prstGeom>
          <a:noFill/>
          <a:ln w="9525">
            <a:noFill/>
            <a:miter lim="800000"/>
            <a:headEnd/>
            <a:tailEnd/>
          </a:ln>
        </p:spPr>
        <p:txBody>
          <a:bodyPr wrap="none">
            <a:spAutoFit/>
          </a:bodyPr>
          <a:lstStyle/>
          <a:p>
            <a:r>
              <a:rPr lang="en-US" sz="2400" b="1" dirty="0" smtClean="0">
                <a:solidFill>
                  <a:srgbClr val="604A7B"/>
                </a:solidFill>
                <a:ea typeface="Tahoma" pitchFamily="34" charset="0"/>
                <a:cs typeface="Times New Roman" pitchFamily="18" charset="0"/>
              </a:rPr>
              <a:t>OCR-Assist (experimental):</a:t>
            </a:r>
            <a:endParaRPr lang="en-US" sz="2400" b="1" dirty="0">
              <a:solidFill>
                <a:srgbClr val="604A7B"/>
              </a:solidFill>
              <a:ea typeface="Tahoma" pitchFamily="34" charset="0"/>
              <a:cs typeface="Times New Roman"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age-background.jpg"/>
          <p:cNvPicPr>
            <a:picLocks noChangeAspect="1"/>
          </p:cNvPicPr>
          <p:nvPr/>
        </p:nvPicPr>
        <p:blipFill>
          <a:blip r:embed="rId2" cstate="print"/>
          <a:stretch>
            <a:fillRect/>
          </a:stretch>
        </p:blipFill>
        <p:spPr>
          <a:xfrm>
            <a:off x="0" y="0"/>
            <a:ext cx="9144000" cy="6858000"/>
          </a:xfrm>
          <a:prstGeom prst="rect">
            <a:avLst/>
          </a:prstGeom>
        </p:spPr>
      </p:pic>
      <p:pic>
        <p:nvPicPr>
          <p:cNvPr id="7" name="Picture 6" descr="Banner-vertical.png"/>
          <p:cNvPicPr>
            <a:picLocks noChangeAspect="1"/>
          </p:cNvPicPr>
          <p:nvPr/>
        </p:nvPicPr>
        <p:blipFill>
          <a:blip r:embed="rId3" cstate="print"/>
          <a:stretch>
            <a:fillRect/>
          </a:stretch>
        </p:blipFill>
        <p:spPr>
          <a:xfrm>
            <a:off x="8601075" y="535781"/>
            <a:ext cx="542925" cy="6322219"/>
          </a:xfrm>
          <a:prstGeom prst="rect">
            <a:avLst/>
          </a:prstGeom>
        </p:spPr>
      </p:pic>
      <p:pic>
        <p:nvPicPr>
          <p:cNvPr id="11" name="Picture 10" descr="Banner-horizontal.png"/>
          <p:cNvPicPr>
            <a:picLocks noChangeAspect="1"/>
          </p:cNvPicPr>
          <p:nvPr/>
        </p:nvPicPr>
        <p:blipFill>
          <a:blip r:embed="rId4" cstate="print"/>
          <a:stretch>
            <a:fillRect/>
          </a:stretch>
        </p:blipFill>
        <p:spPr>
          <a:xfrm>
            <a:off x="0" y="0"/>
            <a:ext cx="9144000" cy="594127"/>
          </a:xfrm>
          <a:prstGeom prst="rect">
            <a:avLst/>
          </a:prstGeom>
        </p:spPr>
      </p:pic>
      <p:pic>
        <p:nvPicPr>
          <p:cNvPr id="4" name="Picture 3" descr="region-map.png"/>
          <p:cNvPicPr>
            <a:picLocks noChangeAspect="1"/>
          </p:cNvPicPr>
          <p:nvPr/>
        </p:nvPicPr>
        <p:blipFill>
          <a:blip r:embed="rId5" cstate="print"/>
          <a:stretch>
            <a:fillRect/>
          </a:stretch>
        </p:blipFill>
        <p:spPr>
          <a:xfrm>
            <a:off x="7612380" y="0"/>
            <a:ext cx="1531620" cy="1548765"/>
          </a:xfrm>
          <a:prstGeom prst="rect">
            <a:avLst/>
          </a:prstGeom>
        </p:spPr>
      </p:pic>
      <p:sp>
        <p:nvSpPr>
          <p:cNvPr id="9" name="TextBox 8"/>
          <p:cNvSpPr txBox="1">
            <a:spLocks noChangeArrowheads="1"/>
          </p:cNvSpPr>
          <p:nvPr/>
        </p:nvSpPr>
        <p:spPr bwMode="auto">
          <a:xfrm>
            <a:off x="304800" y="762000"/>
            <a:ext cx="5248553" cy="461665"/>
          </a:xfrm>
          <a:prstGeom prst="rect">
            <a:avLst/>
          </a:prstGeom>
          <a:noFill/>
          <a:ln w="9525">
            <a:noFill/>
            <a:miter lim="800000"/>
            <a:headEnd/>
            <a:tailEnd/>
          </a:ln>
        </p:spPr>
        <p:txBody>
          <a:bodyPr wrap="none">
            <a:spAutoFit/>
          </a:bodyPr>
          <a:lstStyle/>
          <a:p>
            <a:pPr>
              <a:defRPr/>
            </a:pPr>
            <a:r>
              <a:rPr lang="en-US" sz="2400" b="1" dirty="0" smtClean="0">
                <a:solidFill>
                  <a:schemeClr val="accent4">
                    <a:lumMod val="75000"/>
                  </a:schemeClr>
                </a:solidFill>
                <a:latin typeface="Calibri" pitchFamily="34" charset="0"/>
              </a:rPr>
              <a:t>Consortium of PNW Herbaria (CPNWH):</a:t>
            </a:r>
            <a:endParaRPr lang="en-US" sz="2400" b="1" dirty="0">
              <a:solidFill>
                <a:schemeClr val="accent4">
                  <a:lumMod val="75000"/>
                </a:schemeClr>
              </a:solidFill>
              <a:latin typeface="Calibri" pitchFamily="34" charset="0"/>
            </a:endParaRPr>
          </a:p>
        </p:txBody>
      </p:sp>
      <p:sp>
        <p:nvSpPr>
          <p:cNvPr id="10" name="TextBox 16"/>
          <p:cNvSpPr txBox="1">
            <a:spLocks noChangeArrowheads="1"/>
          </p:cNvSpPr>
          <p:nvPr/>
        </p:nvSpPr>
        <p:spPr bwMode="auto">
          <a:xfrm>
            <a:off x="323850" y="1362670"/>
            <a:ext cx="8077200" cy="1015663"/>
          </a:xfrm>
          <a:prstGeom prst="rect">
            <a:avLst/>
          </a:prstGeom>
          <a:noFill/>
          <a:ln w="9525">
            <a:noFill/>
            <a:miter lim="800000"/>
            <a:headEnd/>
            <a:tailEnd/>
          </a:ln>
        </p:spPr>
        <p:txBody>
          <a:bodyPr>
            <a:spAutoFit/>
          </a:bodyPr>
          <a:lstStyle/>
          <a:p>
            <a:pPr marL="342900" indent="-342900">
              <a:spcAft>
                <a:spcPts val="1200"/>
              </a:spcAft>
              <a:buSzPct val="150000"/>
              <a:buFont typeface="Arial" charset="0"/>
              <a:buChar char="•"/>
            </a:pPr>
            <a:r>
              <a:rPr lang="en-US" sz="2000" dirty="0" smtClean="0">
                <a:solidFill>
                  <a:srgbClr val="394A26"/>
                </a:solidFill>
              </a:rPr>
              <a:t>“Created </a:t>
            </a:r>
            <a:r>
              <a:rPr lang="en-US" sz="2000" dirty="0">
                <a:solidFill>
                  <a:srgbClr val="394A26"/>
                </a:solidFill>
              </a:rPr>
              <a:t>in 2007 to bring together regional herbaria and provide an online portal to the wealth of existing and emerging information about the flora of Pacific Northwest North America</a:t>
            </a:r>
            <a:r>
              <a:rPr lang="en-US" sz="2000" dirty="0" smtClean="0">
                <a:solidFill>
                  <a:srgbClr val="394A26"/>
                </a:solidFill>
              </a:rPr>
              <a:t>.”</a:t>
            </a:r>
            <a:endParaRPr lang="en-US" sz="2000" dirty="0">
              <a:solidFill>
                <a:srgbClr val="394A26"/>
              </a:solidFill>
            </a:endParaRPr>
          </a:p>
        </p:txBody>
      </p:sp>
      <p:sp>
        <p:nvSpPr>
          <p:cNvPr id="14" name="TextBox 8"/>
          <p:cNvSpPr txBox="1">
            <a:spLocks noChangeArrowheads="1"/>
          </p:cNvSpPr>
          <p:nvPr/>
        </p:nvSpPr>
        <p:spPr bwMode="auto">
          <a:xfrm>
            <a:off x="0" y="0"/>
            <a:ext cx="9144000" cy="400110"/>
          </a:xfrm>
          <a:prstGeom prst="rect">
            <a:avLst/>
          </a:prstGeom>
          <a:noFill/>
          <a:ln w="9525">
            <a:noFill/>
            <a:miter lim="800000"/>
            <a:headEnd/>
            <a:tailEnd/>
          </a:ln>
        </p:spPr>
        <p:txBody>
          <a:bodyPr wrap="square">
            <a:spAutoFit/>
          </a:bodyPr>
          <a:lstStyle/>
          <a:p>
            <a:pPr algn="ctr">
              <a:defRPr/>
            </a:pPr>
            <a:r>
              <a:rPr lang="en-US" sz="2000" b="1" dirty="0" smtClean="0">
                <a:solidFill>
                  <a:srgbClr val="394A26"/>
                </a:solidFill>
                <a:latin typeface="Calibri" pitchFamily="34" charset="0"/>
              </a:rPr>
              <a:t>About the Consortium</a:t>
            </a:r>
            <a:endParaRPr lang="en-US" sz="2000" b="1" dirty="0">
              <a:solidFill>
                <a:srgbClr val="394A26"/>
              </a:solidFill>
              <a:latin typeface="Calibri" pitchFamily="34" charset="0"/>
            </a:endParaRPr>
          </a:p>
        </p:txBody>
      </p:sp>
      <p:pic>
        <p:nvPicPr>
          <p:cNvPr id="15" name="Picture 14" descr="MONT003324_1600.jpg"/>
          <p:cNvPicPr>
            <a:picLocks noChangeAspect="1"/>
          </p:cNvPicPr>
          <p:nvPr/>
        </p:nvPicPr>
        <p:blipFill>
          <a:blip r:embed="rId6" cstate="print"/>
          <a:stretch>
            <a:fillRect/>
          </a:stretch>
        </p:blipFill>
        <p:spPr>
          <a:xfrm>
            <a:off x="381000" y="2971800"/>
            <a:ext cx="1626108" cy="2438400"/>
          </a:xfrm>
          <a:prstGeom prst="rect">
            <a:avLst/>
          </a:prstGeom>
        </p:spPr>
      </p:pic>
      <p:pic>
        <p:nvPicPr>
          <p:cNvPr id="16" name="Picture 15" descr="e-flora-bc.jpg"/>
          <p:cNvPicPr>
            <a:picLocks noChangeAspect="1"/>
          </p:cNvPicPr>
          <p:nvPr/>
        </p:nvPicPr>
        <p:blipFill>
          <a:blip r:embed="rId7" cstate="print"/>
          <a:stretch>
            <a:fillRect/>
          </a:stretch>
        </p:blipFill>
        <p:spPr>
          <a:xfrm>
            <a:off x="6544142" y="3352800"/>
            <a:ext cx="1879600" cy="2349500"/>
          </a:xfrm>
          <a:prstGeom prst="rect">
            <a:avLst/>
          </a:prstGeom>
          <a:ln w="6350">
            <a:solidFill>
              <a:schemeClr val="tx1"/>
            </a:solidFill>
          </a:ln>
        </p:spPr>
      </p:pic>
      <p:pic>
        <p:nvPicPr>
          <p:cNvPr id="17" name="Picture 16" descr="wa-flora-checklist.jpg"/>
          <p:cNvPicPr>
            <a:picLocks noChangeAspect="1"/>
          </p:cNvPicPr>
          <p:nvPr/>
        </p:nvPicPr>
        <p:blipFill>
          <a:blip r:embed="rId8" cstate="print"/>
          <a:stretch>
            <a:fillRect/>
          </a:stretch>
        </p:blipFill>
        <p:spPr>
          <a:xfrm>
            <a:off x="2238842" y="4648200"/>
            <a:ext cx="1905000" cy="1428750"/>
          </a:xfrm>
          <a:prstGeom prst="rect">
            <a:avLst/>
          </a:prstGeom>
          <a:ln w="6350">
            <a:solidFill>
              <a:schemeClr val="tx1"/>
            </a:solidFill>
          </a:ln>
        </p:spPr>
      </p:pic>
      <p:pic>
        <p:nvPicPr>
          <p:cNvPr id="18" name="Picture 17" descr="wtu-image-collection.jpg"/>
          <p:cNvPicPr>
            <a:picLocks noChangeAspect="1"/>
          </p:cNvPicPr>
          <p:nvPr/>
        </p:nvPicPr>
        <p:blipFill>
          <a:blip r:embed="rId9" cstate="print"/>
          <a:stretch>
            <a:fillRect/>
          </a:stretch>
        </p:blipFill>
        <p:spPr>
          <a:xfrm>
            <a:off x="4401017" y="5076825"/>
            <a:ext cx="1905000" cy="1400175"/>
          </a:xfrm>
          <a:prstGeom prst="rect">
            <a:avLst/>
          </a:prstGeom>
          <a:ln w="6350">
            <a:solidFill>
              <a:schemeClr val="tx1"/>
            </a:solidFill>
          </a:ln>
        </p:spPr>
      </p:pic>
      <p:pic>
        <p:nvPicPr>
          <p:cNvPr id="19" name="Picture 18" descr="wa-flora-checklist.jpg"/>
          <p:cNvPicPr>
            <a:picLocks noChangeAspect="1"/>
          </p:cNvPicPr>
          <p:nvPr/>
        </p:nvPicPr>
        <p:blipFill>
          <a:blip r:embed="rId10" cstate="print"/>
          <a:stretch>
            <a:fillRect/>
          </a:stretch>
        </p:blipFill>
        <p:spPr>
          <a:xfrm>
            <a:off x="3428533" y="2971800"/>
            <a:ext cx="1753067" cy="1428750"/>
          </a:xfrm>
          <a:prstGeom prst="rect">
            <a:avLst/>
          </a:prstGeom>
          <a:ln w="6350">
            <a:solidFill>
              <a:schemeClr val="tx1"/>
            </a:solid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age-background.jpg"/>
          <p:cNvPicPr>
            <a:picLocks noChangeAspect="1"/>
          </p:cNvPicPr>
          <p:nvPr/>
        </p:nvPicPr>
        <p:blipFill>
          <a:blip r:embed="rId2" cstate="print"/>
          <a:stretch>
            <a:fillRect/>
          </a:stretch>
        </p:blipFill>
        <p:spPr>
          <a:xfrm>
            <a:off x="0" y="0"/>
            <a:ext cx="9144000" cy="6858000"/>
          </a:xfrm>
          <a:prstGeom prst="rect">
            <a:avLst/>
          </a:prstGeom>
        </p:spPr>
      </p:pic>
      <p:pic>
        <p:nvPicPr>
          <p:cNvPr id="7" name="Picture 6" descr="Banner-vertical.png"/>
          <p:cNvPicPr>
            <a:picLocks noChangeAspect="1"/>
          </p:cNvPicPr>
          <p:nvPr/>
        </p:nvPicPr>
        <p:blipFill>
          <a:blip r:embed="rId3" cstate="print"/>
          <a:stretch>
            <a:fillRect/>
          </a:stretch>
        </p:blipFill>
        <p:spPr>
          <a:xfrm>
            <a:off x="8601075" y="535781"/>
            <a:ext cx="542925" cy="6322219"/>
          </a:xfrm>
          <a:prstGeom prst="rect">
            <a:avLst/>
          </a:prstGeom>
        </p:spPr>
      </p:pic>
      <p:pic>
        <p:nvPicPr>
          <p:cNvPr id="11" name="Picture 10" descr="Banner-horizontal.png"/>
          <p:cNvPicPr>
            <a:picLocks noChangeAspect="1"/>
          </p:cNvPicPr>
          <p:nvPr/>
        </p:nvPicPr>
        <p:blipFill>
          <a:blip r:embed="rId4" cstate="print"/>
          <a:stretch>
            <a:fillRect/>
          </a:stretch>
        </p:blipFill>
        <p:spPr>
          <a:xfrm>
            <a:off x="0" y="0"/>
            <a:ext cx="9144000" cy="594127"/>
          </a:xfrm>
          <a:prstGeom prst="rect">
            <a:avLst/>
          </a:prstGeom>
        </p:spPr>
      </p:pic>
      <p:pic>
        <p:nvPicPr>
          <p:cNvPr id="4" name="Picture 3" descr="region-map.png"/>
          <p:cNvPicPr>
            <a:picLocks noChangeAspect="1"/>
          </p:cNvPicPr>
          <p:nvPr/>
        </p:nvPicPr>
        <p:blipFill>
          <a:blip r:embed="rId5" cstate="print"/>
          <a:stretch>
            <a:fillRect/>
          </a:stretch>
        </p:blipFill>
        <p:spPr>
          <a:xfrm>
            <a:off x="7612380" y="0"/>
            <a:ext cx="1531620" cy="1548765"/>
          </a:xfrm>
          <a:prstGeom prst="rect">
            <a:avLst/>
          </a:prstGeom>
        </p:spPr>
      </p:pic>
      <p:sp>
        <p:nvSpPr>
          <p:cNvPr id="9" name="TextBox 8"/>
          <p:cNvSpPr txBox="1">
            <a:spLocks noChangeArrowheads="1"/>
          </p:cNvSpPr>
          <p:nvPr/>
        </p:nvSpPr>
        <p:spPr bwMode="auto">
          <a:xfrm>
            <a:off x="0" y="0"/>
            <a:ext cx="9144000" cy="400110"/>
          </a:xfrm>
          <a:prstGeom prst="rect">
            <a:avLst/>
          </a:prstGeom>
          <a:noFill/>
          <a:ln w="9525">
            <a:noFill/>
            <a:miter lim="800000"/>
            <a:headEnd/>
            <a:tailEnd/>
          </a:ln>
        </p:spPr>
        <p:txBody>
          <a:bodyPr wrap="square">
            <a:spAutoFit/>
          </a:bodyPr>
          <a:lstStyle/>
          <a:p>
            <a:pPr algn="ctr">
              <a:defRPr/>
            </a:pPr>
            <a:r>
              <a:rPr lang="en-US" sz="2000" b="1" dirty="0" smtClean="0">
                <a:solidFill>
                  <a:srgbClr val="394A26"/>
                </a:solidFill>
                <a:latin typeface="Calibri" pitchFamily="34" charset="0"/>
              </a:rPr>
              <a:t>Technology, Software &amp; Solutions</a:t>
            </a:r>
            <a:endParaRPr lang="en-US" sz="2000" b="1" dirty="0">
              <a:solidFill>
                <a:srgbClr val="394A26"/>
              </a:solidFill>
              <a:latin typeface="Calibri" pitchFamily="34" charset="0"/>
            </a:endParaRPr>
          </a:p>
        </p:txBody>
      </p:sp>
      <p:pic>
        <p:nvPicPr>
          <p:cNvPr id="10" name="Picture 9" descr="imaging-workstation.jpg"/>
          <p:cNvPicPr>
            <a:picLocks noChangeAspect="1"/>
          </p:cNvPicPr>
          <p:nvPr/>
        </p:nvPicPr>
        <p:blipFill>
          <a:blip r:embed="rId6" cstate="print"/>
          <a:stretch>
            <a:fillRect/>
          </a:stretch>
        </p:blipFill>
        <p:spPr>
          <a:xfrm>
            <a:off x="238379" y="3679957"/>
            <a:ext cx="1834286" cy="2908572"/>
          </a:xfrm>
          <a:prstGeom prst="rect">
            <a:avLst/>
          </a:prstGeom>
          <a:ln w="6350">
            <a:solidFill>
              <a:schemeClr val="tx1"/>
            </a:solidFill>
          </a:ln>
        </p:spPr>
      </p:pic>
      <p:sp>
        <p:nvSpPr>
          <p:cNvPr id="17" name="TextBox 16"/>
          <p:cNvSpPr txBox="1">
            <a:spLocks noChangeArrowheads="1"/>
          </p:cNvSpPr>
          <p:nvPr/>
        </p:nvSpPr>
        <p:spPr bwMode="auto">
          <a:xfrm>
            <a:off x="304800" y="762000"/>
            <a:ext cx="5579925" cy="461665"/>
          </a:xfrm>
          <a:prstGeom prst="rect">
            <a:avLst/>
          </a:prstGeom>
          <a:noFill/>
          <a:ln w="9525">
            <a:noFill/>
            <a:miter lim="800000"/>
            <a:headEnd/>
            <a:tailEnd/>
          </a:ln>
        </p:spPr>
        <p:txBody>
          <a:bodyPr wrap="none">
            <a:spAutoFit/>
          </a:bodyPr>
          <a:lstStyle/>
          <a:p>
            <a:r>
              <a:rPr lang="en-US" sz="2400" b="1" dirty="0" smtClean="0">
                <a:solidFill>
                  <a:srgbClr val="604A7B"/>
                </a:solidFill>
                <a:ea typeface="Tahoma" pitchFamily="34" charset="0"/>
                <a:cs typeface="Times New Roman" pitchFamily="18" charset="0"/>
              </a:rPr>
              <a:t>Data collection in the field (experimental):</a:t>
            </a:r>
            <a:endParaRPr lang="en-US" sz="2400" b="1" dirty="0">
              <a:solidFill>
                <a:srgbClr val="604A7B"/>
              </a:solidFill>
              <a:ea typeface="Tahoma" pitchFamily="34" charset="0"/>
              <a:cs typeface="Times New Roman" pitchFamily="18" charset="0"/>
            </a:endParaRPr>
          </a:p>
        </p:txBody>
      </p:sp>
      <p:pic>
        <p:nvPicPr>
          <p:cNvPr id="15" name="Picture 14" descr="imaging-workstation.jpg"/>
          <p:cNvPicPr>
            <a:picLocks noChangeAspect="1"/>
          </p:cNvPicPr>
          <p:nvPr/>
        </p:nvPicPr>
        <p:blipFill>
          <a:blip r:embed="rId7" cstate="print"/>
          <a:stretch>
            <a:fillRect/>
          </a:stretch>
        </p:blipFill>
        <p:spPr>
          <a:xfrm>
            <a:off x="2362200" y="3682729"/>
            <a:ext cx="1834286" cy="2908571"/>
          </a:xfrm>
          <a:prstGeom prst="rect">
            <a:avLst/>
          </a:prstGeom>
          <a:ln w="6350">
            <a:solidFill>
              <a:schemeClr val="tx1"/>
            </a:solidFill>
          </a:ln>
        </p:spPr>
      </p:pic>
      <p:pic>
        <p:nvPicPr>
          <p:cNvPr id="16" name="Picture 15" descr="imaging-workstation.jpg"/>
          <p:cNvPicPr>
            <a:picLocks noChangeAspect="1"/>
          </p:cNvPicPr>
          <p:nvPr/>
        </p:nvPicPr>
        <p:blipFill>
          <a:blip r:embed="rId8" cstate="print"/>
          <a:stretch>
            <a:fillRect/>
          </a:stretch>
        </p:blipFill>
        <p:spPr>
          <a:xfrm>
            <a:off x="4490314" y="3682729"/>
            <a:ext cx="1834286" cy="2908571"/>
          </a:xfrm>
          <a:prstGeom prst="rect">
            <a:avLst/>
          </a:prstGeom>
          <a:ln w="6350">
            <a:solidFill>
              <a:schemeClr val="tx1"/>
            </a:solidFill>
          </a:ln>
        </p:spPr>
      </p:pic>
      <p:pic>
        <p:nvPicPr>
          <p:cNvPr id="18" name="Picture 17" descr="imaging-workstation.jpg"/>
          <p:cNvPicPr>
            <a:picLocks noChangeAspect="1"/>
          </p:cNvPicPr>
          <p:nvPr/>
        </p:nvPicPr>
        <p:blipFill>
          <a:blip r:embed="rId9" cstate="print"/>
          <a:stretch>
            <a:fillRect/>
          </a:stretch>
        </p:blipFill>
        <p:spPr>
          <a:xfrm>
            <a:off x="6604864" y="3682729"/>
            <a:ext cx="1834286" cy="2908571"/>
          </a:xfrm>
          <a:prstGeom prst="rect">
            <a:avLst/>
          </a:prstGeom>
          <a:ln w="6350">
            <a:solidFill>
              <a:schemeClr val="tx1"/>
            </a:solidFill>
          </a:ln>
        </p:spPr>
      </p:pic>
      <p:sp>
        <p:nvSpPr>
          <p:cNvPr id="19" name="TextBox 16"/>
          <p:cNvSpPr txBox="1">
            <a:spLocks noChangeArrowheads="1"/>
          </p:cNvSpPr>
          <p:nvPr/>
        </p:nvSpPr>
        <p:spPr bwMode="auto">
          <a:xfrm>
            <a:off x="323850" y="1312862"/>
            <a:ext cx="8077200" cy="2246769"/>
          </a:xfrm>
          <a:prstGeom prst="rect">
            <a:avLst/>
          </a:prstGeom>
          <a:noFill/>
          <a:ln w="9525">
            <a:noFill/>
            <a:miter lim="800000"/>
            <a:headEnd/>
            <a:tailEnd/>
          </a:ln>
        </p:spPr>
        <p:txBody>
          <a:bodyPr>
            <a:spAutoFit/>
          </a:bodyPr>
          <a:lstStyle/>
          <a:p>
            <a:pPr marL="342900" indent="-342900">
              <a:spcAft>
                <a:spcPts val="1200"/>
              </a:spcAft>
              <a:buSzPct val="150000"/>
              <a:buFont typeface="Arial" charset="0"/>
              <a:buChar char="•"/>
            </a:pPr>
            <a:r>
              <a:rPr lang="en-US" sz="2000" dirty="0" smtClean="0">
                <a:solidFill>
                  <a:srgbClr val="394A26"/>
                </a:solidFill>
              </a:rPr>
              <a:t>Intended for collecting field notes for herbarium specimen labels.</a:t>
            </a:r>
          </a:p>
          <a:p>
            <a:pPr marL="342900" indent="-342900">
              <a:spcAft>
                <a:spcPts val="1200"/>
              </a:spcAft>
              <a:buSzPct val="150000"/>
              <a:buFont typeface="Arial" charset="0"/>
              <a:buChar char="•"/>
            </a:pPr>
            <a:r>
              <a:rPr lang="en-US" sz="2000" dirty="0" smtClean="0">
                <a:solidFill>
                  <a:srgbClr val="394A26"/>
                </a:solidFill>
              </a:rPr>
              <a:t>Web app using HTML5 Local Storage and phone’s GPS.  Works even if wireless networks aren’t available (e.g., in the mountains).</a:t>
            </a:r>
          </a:p>
          <a:p>
            <a:pPr marL="342900" indent="-342900">
              <a:spcAft>
                <a:spcPts val="1200"/>
              </a:spcAft>
              <a:buSzPct val="150000"/>
              <a:buFont typeface="Arial" charset="0"/>
              <a:buChar char="•"/>
            </a:pPr>
            <a:r>
              <a:rPr lang="en-US" sz="2000" dirty="0" smtClean="0">
                <a:solidFill>
                  <a:srgbClr val="394A26"/>
                </a:solidFill>
              </a:rPr>
              <a:t>Collect your data, then, when a network is available, send it to the database server.  When you return from the field, the data is waiting and ready for you to clean it, enter annotations, and print labels.</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age-background.jpg"/>
          <p:cNvPicPr>
            <a:picLocks noChangeAspect="1"/>
          </p:cNvPicPr>
          <p:nvPr/>
        </p:nvPicPr>
        <p:blipFill>
          <a:blip r:embed="rId2" cstate="print"/>
          <a:stretch>
            <a:fillRect/>
          </a:stretch>
        </p:blipFill>
        <p:spPr>
          <a:xfrm>
            <a:off x="0" y="0"/>
            <a:ext cx="9144000" cy="6858000"/>
          </a:xfrm>
          <a:prstGeom prst="rect">
            <a:avLst/>
          </a:prstGeom>
        </p:spPr>
      </p:pic>
      <p:pic>
        <p:nvPicPr>
          <p:cNvPr id="7" name="Picture 6" descr="Banner-vertical.png"/>
          <p:cNvPicPr>
            <a:picLocks noChangeAspect="1"/>
          </p:cNvPicPr>
          <p:nvPr/>
        </p:nvPicPr>
        <p:blipFill>
          <a:blip r:embed="rId3" cstate="print"/>
          <a:stretch>
            <a:fillRect/>
          </a:stretch>
        </p:blipFill>
        <p:spPr>
          <a:xfrm>
            <a:off x="8601075" y="535781"/>
            <a:ext cx="542925" cy="6322219"/>
          </a:xfrm>
          <a:prstGeom prst="rect">
            <a:avLst/>
          </a:prstGeom>
        </p:spPr>
      </p:pic>
      <p:pic>
        <p:nvPicPr>
          <p:cNvPr id="11" name="Picture 10" descr="Banner-horizontal.png"/>
          <p:cNvPicPr>
            <a:picLocks noChangeAspect="1"/>
          </p:cNvPicPr>
          <p:nvPr/>
        </p:nvPicPr>
        <p:blipFill>
          <a:blip r:embed="rId4" cstate="print"/>
          <a:stretch>
            <a:fillRect/>
          </a:stretch>
        </p:blipFill>
        <p:spPr>
          <a:xfrm>
            <a:off x="0" y="0"/>
            <a:ext cx="9144000" cy="594127"/>
          </a:xfrm>
          <a:prstGeom prst="rect">
            <a:avLst/>
          </a:prstGeom>
        </p:spPr>
      </p:pic>
      <p:pic>
        <p:nvPicPr>
          <p:cNvPr id="4" name="Picture 3" descr="region-map.png"/>
          <p:cNvPicPr>
            <a:picLocks noChangeAspect="1"/>
          </p:cNvPicPr>
          <p:nvPr/>
        </p:nvPicPr>
        <p:blipFill>
          <a:blip r:embed="rId5" cstate="print"/>
          <a:stretch>
            <a:fillRect/>
          </a:stretch>
        </p:blipFill>
        <p:spPr>
          <a:xfrm>
            <a:off x="7612380" y="0"/>
            <a:ext cx="1531620" cy="1548765"/>
          </a:xfrm>
          <a:prstGeom prst="rect">
            <a:avLst/>
          </a:prstGeom>
        </p:spPr>
      </p:pic>
      <p:sp>
        <p:nvSpPr>
          <p:cNvPr id="24" name="TextBox 23"/>
          <p:cNvSpPr txBox="1">
            <a:spLocks noChangeArrowheads="1"/>
          </p:cNvSpPr>
          <p:nvPr/>
        </p:nvSpPr>
        <p:spPr bwMode="auto">
          <a:xfrm>
            <a:off x="304800" y="762000"/>
            <a:ext cx="2825004" cy="461665"/>
          </a:xfrm>
          <a:prstGeom prst="rect">
            <a:avLst/>
          </a:prstGeom>
          <a:noFill/>
          <a:ln w="9525">
            <a:noFill/>
            <a:miter lim="800000"/>
            <a:headEnd/>
            <a:tailEnd/>
          </a:ln>
        </p:spPr>
        <p:txBody>
          <a:bodyPr wrap="none">
            <a:spAutoFit/>
          </a:bodyPr>
          <a:lstStyle/>
          <a:p>
            <a:r>
              <a:rPr lang="en-US" sz="2400" b="1" dirty="0" smtClean="0">
                <a:solidFill>
                  <a:srgbClr val="604A7B"/>
                </a:solidFill>
                <a:ea typeface="Tahoma" pitchFamily="34" charset="0"/>
                <a:cs typeface="Times New Roman" pitchFamily="18" charset="0"/>
              </a:rPr>
              <a:t>Data Entry Interface:</a:t>
            </a:r>
            <a:endParaRPr lang="en-US" sz="2400" b="1" dirty="0">
              <a:solidFill>
                <a:srgbClr val="604A7B"/>
              </a:solidFill>
              <a:ea typeface="Tahoma" pitchFamily="34" charset="0"/>
              <a:cs typeface="Times New Roman" pitchFamily="18" charset="0"/>
            </a:endParaRPr>
          </a:p>
        </p:txBody>
      </p:sp>
      <p:sp>
        <p:nvSpPr>
          <p:cNvPr id="28" name="TextBox 8"/>
          <p:cNvSpPr txBox="1">
            <a:spLocks noChangeArrowheads="1"/>
          </p:cNvSpPr>
          <p:nvPr/>
        </p:nvSpPr>
        <p:spPr bwMode="auto">
          <a:xfrm>
            <a:off x="0" y="0"/>
            <a:ext cx="9144000" cy="400110"/>
          </a:xfrm>
          <a:prstGeom prst="rect">
            <a:avLst/>
          </a:prstGeom>
          <a:noFill/>
          <a:ln w="9525">
            <a:noFill/>
            <a:miter lim="800000"/>
            <a:headEnd/>
            <a:tailEnd/>
          </a:ln>
        </p:spPr>
        <p:txBody>
          <a:bodyPr wrap="square">
            <a:spAutoFit/>
          </a:bodyPr>
          <a:lstStyle/>
          <a:p>
            <a:pPr algn="ctr">
              <a:defRPr/>
            </a:pPr>
            <a:r>
              <a:rPr lang="en-US" sz="2000" b="1" dirty="0" smtClean="0">
                <a:solidFill>
                  <a:srgbClr val="394A26"/>
                </a:solidFill>
                <a:latin typeface="Calibri" pitchFamily="34" charset="0"/>
              </a:rPr>
              <a:t>What We’re Doing Right Now</a:t>
            </a:r>
            <a:endParaRPr lang="en-US" sz="2000" b="1" dirty="0">
              <a:solidFill>
                <a:srgbClr val="394A26"/>
              </a:solidFill>
              <a:latin typeface="Calibri" pitchFamily="34" charset="0"/>
            </a:endParaRPr>
          </a:p>
        </p:txBody>
      </p:sp>
      <p:sp>
        <p:nvSpPr>
          <p:cNvPr id="10" name="TextBox 16"/>
          <p:cNvSpPr txBox="1">
            <a:spLocks noChangeArrowheads="1"/>
          </p:cNvSpPr>
          <p:nvPr/>
        </p:nvSpPr>
        <p:spPr bwMode="auto">
          <a:xfrm>
            <a:off x="323850" y="1312862"/>
            <a:ext cx="8077200" cy="2492990"/>
          </a:xfrm>
          <a:prstGeom prst="rect">
            <a:avLst/>
          </a:prstGeom>
          <a:noFill/>
          <a:ln w="9525">
            <a:noFill/>
            <a:miter lim="800000"/>
            <a:headEnd/>
            <a:tailEnd/>
          </a:ln>
        </p:spPr>
        <p:txBody>
          <a:bodyPr>
            <a:spAutoFit/>
          </a:bodyPr>
          <a:lstStyle/>
          <a:p>
            <a:pPr marL="342900" indent="-342900">
              <a:spcAft>
                <a:spcPts val="1200"/>
              </a:spcAft>
              <a:buSzPct val="150000"/>
            </a:pPr>
            <a:r>
              <a:rPr lang="en-US" sz="2000" dirty="0" smtClean="0">
                <a:solidFill>
                  <a:srgbClr val="394A26"/>
                </a:solidFill>
              </a:rPr>
              <a:t>How well is this interface working?</a:t>
            </a:r>
          </a:p>
          <a:p>
            <a:pPr marL="342900" indent="-342900">
              <a:spcAft>
                <a:spcPts val="1200"/>
              </a:spcAft>
              <a:buSzPct val="150000"/>
              <a:buFont typeface="Arial" charset="0"/>
              <a:buChar char="•"/>
            </a:pPr>
            <a:r>
              <a:rPr lang="en-US" sz="2000" dirty="0" smtClean="0">
                <a:solidFill>
                  <a:srgbClr val="394A26"/>
                </a:solidFill>
              </a:rPr>
              <a:t>Core functionality used for the grant is operational.</a:t>
            </a:r>
          </a:p>
          <a:p>
            <a:pPr marL="342900" indent="-342900">
              <a:spcAft>
                <a:spcPts val="1200"/>
              </a:spcAft>
              <a:buSzPct val="150000"/>
              <a:buFont typeface="Arial" charset="0"/>
              <a:buChar char="•"/>
            </a:pPr>
            <a:r>
              <a:rPr lang="en-US" sz="2000" dirty="0" smtClean="0">
                <a:solidFill>
                  <a:srgbClr val="394A26"/>
                </a:solidFill>
              </a:rPr>
              <a:t>Additional features (label printing, etc.) are in development.</a:t>
            </a:r>
          </a:p>
          <a:p>
            <a:pPr marL="342900" indent="-342900">
              <a:spcAft>
                <a:spcPts val="1200"/>
              </a:spcAft>
              <a:buSzPct val="150000"/>
              <a:buFont typeface="Arial" charset="0"/>
              <a:buChar char="•"/>
            </a:pPr>
            <a:r>
              <a:rPr lang="en-US" sz="2000" dirty="0" smtClean="0">
                <a:solidFill>
                  <a:srgbClr val="394A26"/>
                </a:solidFill>
              </a:rPr>
              <a:t>Integrated OCR (optical character recognition) is in development.</a:t>
            </a:r>
          </a:p>
          <a:p>
            <a:pPr marL="342900" indent="-342900">
              <a:spcAft>
                <a:spcPts val="1200"/>
              </a:spcAft>
              <a:buSzPct val="150000"/>
              <a:buFont typeface="Arial" charset="0"/>
              <a:buChar char="•"/>
            </a:pPr>
            <a:r>
              <a:rPr lang="en-US" sz="2000" dirty="0" smtClean="0">
                <a:solidFill>
                  <a:srgbClr val="394A26"/>
                </a:solidFill>
              </a:rPr>
              <a:t>Core code base is still being refined &amp; debugged.</a:t>
            </a:r>
            <a:br>
              <a:rPr lang="en-US" sz="2000" dirty="0" smtClean="0">
                <a:solidFill>
                  <a:srgbClr val="394A26"/>
                </a:solidFill>
              </a:rPr>
            </a:br>
            <a:r>
              <a:rPr lang="en-US" sz="1600" dirty="0" smtClean="0">
                <a:solidFill>
                  <a:srgbClr val="394A26"/>
                </a:solidFill>
              </a:rPr>
              <a:t>(code: 800 KB uncompressed JavaScript, 100 KB PHP, and some CSS and graphics)</a:t>
            </a:r>
          </a:p>
        </p:txBody>
      </p:sp>
      <p:sp>
        <p:nvSpPr>
          <p:cNvPr id="9" name="TextBox 16"/>
          <p:cNvSpPr txBox="1">
            <a:spLocks noChangeArrowheads="1"/>
          </p:cNvSpPr>
          <p:nvPr/>
        </p:nvSpPr>
        <p:spPr bwMode="auto">
          <a:xfrm>
            <a:off x="323850" y="4623137"/>
            <a:ext cx="8077200" cy="1477328"/>
          </a:xfrm>
          <a:prstGeom prst="rect">
            <a:avLst/>
          </a:prstGeom>
          <a:noFill/>
          <a:ln w="9525">
            <a:noFill/>
            <a:miter lim="800000"/>
            <a:headEnd/>
            <a:tailEnd/>
          </a:ln>
        </p:spPr>
        <p:txBody>
          <a:bodyPr>
            <a:spAutoFit/>
          </a:bodyPr>
          <a:lstStyle/>
          <a:p>
            <a:pPr indent="-342900">
              <a:spcAft>
                <a:spcPts val="1200"/>
              </a:spcAft>
              <a:buSzPct val="150000"/>
            </a:pPr>
            <a:r>
              <a:rPr lang="en-US" sz="2000" dirty="0" smtClean="0">
                <a:solidFill>
                  <a:srgbClr val="394A26"/>
                </a:solidFill>
              </a:rPr>
              <a:t>We are currently using this interface for five herbaria.  Several other regional herbaria are considering using it independently from the Consortium.</a:t>
            </a:r>
          </a:p>
          <a:p>
            <a:pPr indent="-342900">
              <a:spcAft>
                <a:spcPts val="1200"/>
              </a:spcAft>
              <a:buSzPct val="150000"/>
            </a:pPr>
            <a:r>
              <a:rPr lang="en-US" sz="2000" dirty="0" smtClean="0">
                <a:solidFill>
                  <a:srgbClr val="394A26"/>
                </a:solidFill>
              </a:rPr>
              <a:t>At some point I’ll release it as open-source code.</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age-background.jpg"/>
          <p:cNvPicPr>
            <a:picLocks noChangeAspect="1"/>
          </p:cNvPicPr>
          <p:nvPr/>
        </p:nvPicPr>
        <p:blipFill>
          <a:blip r:embed="rId2" cstate="print"/>
          <a:stretch>
            <a:fillRect/>
          </a:stretch>
        </p:blipFill>
        <p:spPr>
          <a:xfrm>
            <a:off x="0" y="0"/>
            <a:ext cx="9144000" cy="6858000"/>
          </a:xfrm>
          <a:prstGeom prst="rect">
            <a:avLst/>
          </a:prstGeom>
        </p:spPr>
      </p:pic>
      <p:pic>
        <p:nvPicPr>
          <p:cNvPr id="7" name="Picture 6" descr="Banner-vertical.png"/>
          <p:cNvPicPr>
            <a:picLocks noChangeAspect="1"/>
          </p:cNvPicPr>
          <p:nvPr/>
        </p:nvPicPr>
        <p:blipFill>
          <a:blip r:embed="rId3" cstate="print"/>
          <a:stretch>
            <a:fillRect/>
          </a:stretch>
        </p:blipFill>
        <p:spPr>
          <a:xfrm>
            <a:off x="8601075" y="535781"/>
            <a:ext cx="542925" cy="6322219"/>
          </a:xfrm>
          <a:prstGeom prst="rect">
            <a:avLst/>
          </a:prstGeom>
        </p:spPr>
      </p:pic>
      <p:pic>
        <p:nvPicPr>
          <p:cNvPr id="11" name="Picture 10" descr="Banner-horizontal.png"/>
          <p:cNvPicPr>
            <a:picLocks noChangeAspect="1"/>
          </p:cNvPicPr>
          <p:nvPr/>
        </p:nvPicPr>
        <p:blipFill>
          <a:blip r:embed="rId4" cstate="print"/>
          <a:stretch>
            <a:fillRect/>
          </a:stretch>
        </p:blipFill>
        <p:spPr>
          <a:xfrm>
            <a:off x="0" y="0"/>
            <a:ext cx="9144000" cy="594127"/>
          </a:xfrm>
          <a:prstGeom prst="rect">
            <a:avLst/>
          </a:prstGeom>
        </p:spPr>
      </p:pic>
      <p:pic>
        <p:nvPicPr>
          <p:cNvPr id="4" name="Picture 3" descr="region-map.png"/>
          <p:cNvPicPr>
            <a:picLocks noChangeAspect="1"/>
          </p:cNvPicPr>
          <p:nvPr/>
        </p:nvPicPr>
        <p:blipFill>
          <a:blip r:embed="rId5" cstate="print"/>
          <a:stretch>
            <a:fillRect/>
          </a:stretch>
        </p:blipFill>
        <p:spPr>
          <a:xfrm>
            <a:off x="7612380" y="0"/>
            <a:ext cx="1531620" cy="1548765"/>
          </a:xfrm>
          <a:prstGeom prst="rect">
            <a:avLst/>
          </a:prstGeom>
        </p:spPr>
      </p:pic>
      <p:sp>
        <p:nvSpPr>
          <p:cNvPr id="9" name="TextBox 8"/>
          <p:cNvSpPr txBox="1">
            <a:spLocks noChangeArrowheads="1"/>
          </p:cNvSpPr>
          <p:nvPr/>
        </p:nvSpPr>
        <p:spPr bwMode="auto">
          <a:xfrm>
            <a:off x="0" y="0"/>
            <a:ext cx="9144000" cy="400110"/>
          </a:xfrm>
          <a:prstGeom prst="rect">
            <a:avLst/>
          </a:prstGeom>
          <a:noFill/>
          <a:ln w="9525">
            <a:noFill/>
            <a:miter lim="800000"/>
            <a:headEnd/>
            <a:tailEnd/>
          </a:ln>
        </p:spPr>
        <p:txBody>
          <a:bodyPr wrap="square">
            <a:spAutoFit/>
          </a:bodyPr>
          <a:lstStyle/>
          <a:p>
            <a:pPr algn="ctr">
              <a:defRPr/>
            </a:pPr>
            <a:r>
              <a:rPr lang="en-US" sz="2000" b="1" dirty="0" smtClean="0">
                <a:solidFill>
                  <a:srgbClr val="394A26"/>
                </a:solidFill>
                <a:latin typeface="Calibri" pitchFamily="34" charset="0"/>
              </a:rPr>
              <a:t>Technology, Software &amp; Solutions</a:t>
            </a:r>
            <a:endParaRPr lang="en-US" sz="2000" b="1" dirty="0">
              <a:solidFill>
                <a:srgbClr val="394A26"/>
              </a:solidFill>
              <a:latin typeface="Calibri" pitchFamily="34" charset="0"/>
            </a:endParaRPr>
          </a:p>
        </p:txBody>
      </p:sp>
      <p:pic>
        <p:nvPicPr>
          <p:cNvPr id="10" name="Picture 9" descr="imaging-workstation.jpg"/>
          <p:cNvPicPr>
            <a:picLocks noChangeAspect="1"/>
          </p:cNvPicPr>
          <p:nvPr/>
        </p:nvPicPr>
        <p:blipFill>
          <a:blip r:embed="rId6" cstate="print"/>
          <a:stretch>
            <a:fillRect/>
          </a:stretch>
        </p:blipFill>
        <p:spPr>
          <a:xfrm>
            <a:off x="533400" y="1498562"/>
            <a:ext cx="7632305" cy="5016044"/>
          </a:xfrm>
          <a:prstGeom prst="rect">
            <a:avLst/>
          </a:prstGeom>
          <a:ln w="6350">
            <a:solidFill>
              <a:schemeClr val="tx1"/>
            </a:solidFill>
          </a:ln>
        </p:spPr>
      </p:pic>
      <p:sp>
        <p:nvSpPr>
          <p:cNvPr id="17" name="TextBox 16"/>
          <p:cNvSpPr txBox="1">
            <a:spLocks noChangeArrowheads="1"/>
          </p:cNvSpPr>
          <p:nvPr/>
        </p:nvSpPr>
        <p:spPr bwMode="auto">
          <a:xfrm>
            <a:off x="304800" y="762000"/>
            <a:ext cx="3244863" cy="461665"/>
          </a:xfrm>
          <a:prstGeom prst="rect">
            <a:avLst/>
          </a:prstGeom>
          <a:noFill/>
          <a:ln w="9525">
            <a:noFill/>
            <a:miter lim="800000"/>
            <a:headEnd/>
            <a:tailEnd/>
          </a:ln>
        </p:spPr>
        <p:txBody>
          <a:bodyPr wrap="none">
            <a:spAutoFit/>
          </a:bodyPr>
          <a:lstStyle/>
          <a:p>
            <a:r>
              <a:rPr lang="en-US" sz="2400" b="1" dirty="0" smtClean="0">
                <a:solidFill>
                  <a:srgbClr val="604A7B"/>
                </a:solidFill>
                <a:ea typeface="Tahoma" pitchFamily="34" charset="0"/>
                <a:cs typeface="Times New Roman" pitchFamily="18" charset="0"/>
              </a:rPr>
              <a:t>Online Search Interface:</a:t>
            </a:r>
            <a:endParaRPr lang="en-US" sz="2400" b="1" dirty="0">
              <a:solidFill>
                <a:srgbClr val="604A7B"/>
              </a:solidFill>
              <a:ea typeface="Tahoma" pitchFamily="34" charset="0"/>
              <a:cs typeface="Times New Roman" pitchFamily="18"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age-background.jpg"/>
          <p:cNvPicPr>
            <a:picLocks noChangeAspect="1"/>
          </p:cNvPicPr>
          <p:nvPr/>
        </p:nvPicPr>
        <p:blipFill>
          <a:blip r:embed="rId2" cstate="print"/>
          <a:stretch>
            <a:fillRect/>
          </a:stretch>
        </p:blipFill>
        <p:spPr>
          <a:xfrm>
            <a:off x="0" y="0"/>
            <a:ext cx="9144000" cy="6858000"/>
          </a:xfrm>
          <a:prstGeom prst="rect">
            <a:avLst/>
          </a:prstGeom>
        </p:spPr>
      </p:pic>
      <p:pic>
        <p:nvPicPr>
          <p:cNvPr id="7" name="Picture 6" descr="Banner-vertical.png"/>
          <p:cNvPicPr>
            <a:picLocks noChangeAspect="1"/>
          </p:cNvPicPr>
          <p:nvPr/>
        </p:nvPicPr>
        <p:blipFill>
          <a:blip r:embed="rId3" cstate="print"/>
          <a:stretch>
            <a:fillRect/>
          </a:stretch>
        </p:blipFill>
        <p:spPr>
          <a:xfrm>
            <a:off x="8601075" y="535781"/>
            <a:ext cx="542925" cy="6322219"/>
          </a:xfrm>
          <a:prstGeom prst="rect">
            <a:avLst/>
          </a:prstGeom>
        </p:spPr>
      </p:pic>
      <p:pic>
        <p:nvPicPr>
          <p:cNvPr id="11" name="Picture 10" descr="Banner-horizontal.png"/>
          <p:cNvPicPr>
            <a:picLocks noChangeAspect="1"/>
          </p:cNvPicPr>
          <p:nvPr/>
        </p:nvPicPr>
        <p:blipFill>
          <a:blip r:embed="rId4" cstate="print"/>
          <a:stretch>
            <a:fillRect/>
          </a:stretch>
        </p:blipFill>
        <p:spPr>
          <a:xfrm>
            <a:off x="0" y="0"/>
            <a:ext cx="9144000" cy="594127"/>
          </a:xfrm>
          <a:prstGeom prst="rect">
            <a:avLst/>
          </a:prstGeom>
        </p:spPr>
      </p:pic>
      <p:pic>
        <p:nvPicPr>
          <p:cNvPr id="4" name="Picture 3" descr="region-map.png"/>
          <p:cNvPicPr>
            <a:picLocks noChangeAspect="1"/>
          </p:cNvPicPr>
          <p:nvPr/>
        </p:nvPicPr>
        <p:blipFill>
          <a:blip r:embed="rId5" cstate="print"/>
          <a:stretch>
            <a:fillRect/>
          </a:stretch>
        </p:blipFill>
        <p:spPr>
          <a:xfrm>
            <a:off x="7612380" y="0"/>
            <a:ext cx="1531620" cy="1548765"/>
          </a:xfrm>
          <a:prstGeom prst="rect">
            <a:avLst/>
          </a:prstGeom>
        </p:spPr>
      </p:pic>
      <p:sp>
        <p:nvSpPr>
          <p:cNvPr id="9" name="TextBox 8"/>
          <p:cNvSpPr txBox="1">
            <a:spLocks noChangeArrowheads="1"/>
          </p:cNvSpPr>
          <p:nvPr/>
        </p:nvSpPr>
        <p:spPr bwMode="auto">
          <a:xfrm>
            <a:off x="0" y="0"/>
            <a:ext cx="9144000" cy="400110"/>
          </a:xfrm>
          <a:prstGeom prst="rect">
            <a:avLst/>
          </a:prstGeom>
          <a:noFill/>
          <a:ln w="9525">
            <a:noFill/>
            <a:miter lim="800000"/>
            <a:headEnd/>
            <a:tailEnd/>
          </a:ln>
        </p:spPr>
        <p:txBody>
          <a:bodyPr wrap="square">
            <a:spAutoFit/>
          </a:bodyPr>
          <a:lstStyle/>
          <a:p>
            <a:pPr algn="ctr">
              <a:defRPr/>
            </a:pPr>
            <a:r>
              <a:rPr lang="en-US" sz="2000" b="1" dirty="0" smtClean="0">
                <a:solidFill>
                  <a:srgbClr val="394A26"/>
                </a:solidFill>
                <a:latin typeface="Calibri" pitchFamily="34" charset="0"/>
              </a:rPr>
              <a:t>Technology, Software &amp; Solutions</a:t>
            </a:r>
            <a:endParaRPr lang="en-US" sz="2000" b="1" dirty="0">
              <a:solidFill>
                <a:srgbClr val="394A26"/>
              </a:solidFill>
              <a:latin typeface="Calibri" pitchFamily="34" charset="0"/>
            </a:endParaRPr>
          </a:p>
        </p:txBody>
      </p:sp>
      <p:pic>
        <p:nvPicPr>
          <p:cNvPr id="10" name="Picture 9" descr="imaging-workstation.jpg"/>
          <p:cNvPicPr>
            <a:picLocks noChangeAspect="1"/>
          </p:cNvPicPr>
          <p:nvPr/>
        </p:nvPicPr>
        <p:blipFill>
          <a:blip r:embed="rId6" cstate="print"/>
          <a:stretch>
            <a:fillRect/>
          </a:stretch>
        </p:blipFill>
        <p:spPr>
          <a:xfrm>
            <a:off x="911229" y="1498562"/>
            <a:ext cx="6876646" cy="5016044"/>
          </a:xfrm>
          <a:prstGeom prst="rect">
            <a:avLst/>
          </a:prstGeom>
          <a:ln w="6350">
            <a:solidFill>
              <a:schemeClr val="tx1"/>
            </a:solidFill>
          </a:ln>
        </p:spPr>
      </p:pic>
      <p:sp>
        <p:nvSpPr>
          <p:cNvPr id="17" name="TextBox 16"/>
          <p:cNvSpPr txBox="1">
            <a:spLocks noChangeArrowheads="1"/>
          </p:cNvSpPr>
          <p:nvPr/>
        </p:nvSpPr>
        <p:spPr bwMode="auto">
          <a:xfrm>
            <a:off x="304800" y="762000"/>
            <a:ext cx="3244863" cy="461665"/>
          </a:xfrm>
          <a:prstGeom prst="rect">
            <a:avLst/>
          </a:prstGeom>
          <a:noFill/>
          <a:ln w="9525">
            <a:noFill/>
            <a:miter lim="800000"/>
            <a:headEnd/>
            <a:tailEnd/>
          </a:ln>
        </p:spPr>
        <p:txBody>
          <a:bodyPr wrap="none">
            <a:spAutoFit/>
          </a:bodyPr>
          <a:lstStyle/>
          <a:p>
            <a:r>
              <a:rPr lang="en-US" sz="2400" b="1" dirty="0" smtClean="0">
                <a:solidFill>
                  <a:srgbClr val="604A7B"/>
                </a:solidFill>
                <a:ea typeface="Tahoma" pitchFamily="34" charset="0"/>
                <a:cs typeface="Times New Roman" pitchFamily="18" charset="0"/>
              </a:rPr>
              <a:t>Online Search Interface:</a:t>
            </a:r>
            <a:endParaRPr lang="en-US" sz="2400" b="1" dirty="0">
              <a:solidFill>
                <a:srgbClr val="604A7B"/>
              </a:solidFill>
              <a:ea typeface="Tahoma" pitchFamily="34" charset="0"/>
              <a:cs typeface="Times New Roman" pitchFamily="18"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age-background.jpg"/>
          <p:cNvPicPr>
            <a:picLocks noChangeAspect="1"/>
          </p:cNvPicPr>
          <p:nvPr/>
        </p:nvPicPr>
        <p:blipFill>
          <a:blip r:embed="rId2" cstate="print"/>
          <a:stretch>
            <a:fillRect/>
          </a:stretch>
        </p:blipFill>
        <p:spPr>
          <a:xfrm>
            <a:off x="0" y="0"/>
            <a:ext cx="9144000" cy="6858000"/>
          </a:xfrm>
          <a:prstGeom prst="rect">
            <a:avLst/>
          </a:prstGeom>
        </p:spPr>
      </p:pic>
      <p:pic>
        <p:nvPicPr>
          <p:cNvPr id="7" name="Picture 6" descr="Banner-vertical.png"/>
          <p:cNvPicPr>
            <a:picLocks noChangeAspect="1"/>
          </p:cNvPicPr>
          <p:nvPr/>
        </p:nvPicPr>
        <p:blipFill>
          <a:blip r:embed="rId3" cstate="print"/>
          <a:stretch>
            <a:fillRect/>
          </a:stretch>
        </p:blipFill>
        <p:spPr>
          <a:xfrm>
            <a:off x="8601075" y="535781"/>
            <a:ext cx="542925" cy="6322219"/>
          </a:xfrm>
          <a:prstGeom prst="rect">
            <a:avLst/>
          </a:prstGeom>
        </p:spPr>
      </p:pic>
      <p:pic>
        <p:nvPicPr>
          <p:cNvPr id="11" name="Picture 10" descr="Banner-horizontal.png"/>
          <p:cNvPicPr>
            <a:picLocks noChangeAspect="1"/>
          </p:cNvPicPr>
          <p:nvPr/>
        </p:nvPicPr>
        <p:blipFill>
          <a:blip r:embed="rId4" cstate="print"/>
          <a:stretch>
            <a:fillRect/>
          </a:stretch>
        </p:blipFill>
        <p:spPr>
          <a:xfrm>
            <a:off x="0" y="0"/>
            <a:ext cx="9144000" cy="594127"/>
          </a:xfrm>
          <a:prstGeom prst="rect">
            <a:avLst/>
          </a:prstGeom>
        </p:spPr>
      </p:pic>
      <p:pic>
        <p:nvPicPr>
          <p:cNvPr id="4" name="Picture 3" descr="region-map.png"/>
          <p:cNvPicPr>
            <a:picLocks noChangeAspect="1"/>
          </p:cNvPicPr>
          <p:nvPr/>
        </p:nvPicPr>
        <p:blipFill>
          <a:blip r:embed="rId5" cstate="print"/>
          <a:stretch>
            <a:fillRect/>
          </a:stretch>
        </p:blipFill>
        <p:spPr>
          <a:xfrm>
            <a:off x="7612380" y="0"/>
            <a:ext cx="1531620" cy="1548765"/>
          </a:xfrm>
          <a:prstGeom prst="rect">
            <a:avLst/>
          </a:prstGeom>
        </p:spPr>
      </p:pic>
      <p:sp>
        <p:nvSpPr>
          <p:cNvPr id="9" name="TextBox 8"/>
          <p:cNvSpPr txBox="1">
            <a:spLocks noChangeArrowheads="1"/>
          </p:cNvSpPr>
          <p:nvPr/>
        </p:nvSpPr>
        <p:spPr bwMode="auto">
          <a:xfrm>
            <a:off x="0" y="0"/>
            <a:ext cx="9144000" cy="400110"/>
          </a:xfrm>
          <a:prstGeom prst="rect">
            <a:avLst/>
          </a:prstGeom>
          <a:noFill/>
          <a:ln w="9525">
            <a:noFill/>
            <a:miter lim="800000"/>
            <a:headEnd/>
            <a:tailEnd/>
          </a:ln>
        </p:spPr>
        <p:txBody>
          <a:bodyPr wrap="square">
            <a:spAutoFit/>
          </a:bodyPr>
          <a:lstStyle/>
          <a:p>
            <a:pPr algn="ctr">
              <a:defRPr/>
            </a:pPr>
            <a:r>
              <a:rPr lang="en-US" sz="2000" b="1" dirty="0" smtClean="0">
                <a:solidFill>
                  <a:srgbClr val="394A26"/>
                </a:solidFill>
                <a:latin typeface="Calibri" pitchFamily="34" charset="0"/>
              </a:rPr>
              <a:t>Technology, Software &amp; Solutions</a:t>
            </a:r>
            <a:endParaRPr lang="en-US" sz="2000" b="1" dirty="0">
              <a:solidFill>
                <a:srgbClr val="394A26"/>
              </a:solidFill>
              <a:latin typeface="Calibri" pitchFamily="34" charset="0"/>
            </a:endParaRPr>
          </a:p>
        </p:txBody>
      </p:sp>
      <p:pic>
        <p:nvPicPr>
          <p:cNvPr id="10" name="Picture 9" descr="imaging-workstation.jpg"/>
          <p:cNvPicPr>
            <a:picLocks noChangeAspect="1"/>
          </p:cNvPicPr>
          <p:nvPr/>
        </p:nvPicPr>
        <p:blipFill>
          <a:blip r:embed="rId6" cstate="print"/>
          <a:stretch>
            <a:fillRect/>
          </a:stretch>
        </p:blipFill>
        <p:spPr>
          <a:xfrm>
            <a:off x="911229" y="1498562"/>
            <a:ext cx="6876646" cy="5016043"/>
          </a:xfrm>
          <a:prstGeom prst="rect">
            <a:avLst/>
          </a:prstGeom>
          <a:ln w="6350">
            <a:solidFill>
              <a:schemeClr val="tx1"/>
            </a:solidFill>
          </a:ln>
        </p:spPr>
      </p:pic>
      <p:sp>
        <p:nvSpPr>
          <p:cNvPr id="17" name="TextBox 16"/>
          <p:cNvSpPr txBox="1">
            <a:spLocks noChangeArrowheads="1"/>
          </p:cNvSpPr>
          <p:nvPr/>
        </p:nvSpPr>
        <p:spPr bwMode="auto">
          <a:xfrm>
            <a:off x="304800" y="762000"/>
            <a:ext cx="3244863" cy="461665"/>
          </a:xfrm>
          <a:prstGeom prst="rect">
            <a:avLst/>
          </a:prstGeom>
          <a:noFill/>
          <a:ln w="9525">
            <a:noFill/>
            <a:miter lim="800000"/>
            <a:headEnd/>
            <a:tailEnd/>
          </a:ln>
        </p:spPr>
        <p:txBody>
          <a:bodyPr wrap="none">
            <a:spAutoFit/>
          </a:bodyPr>
          <a:lstStyle/>
          <a:p>
            <a:r>
              <a:rPr lang="en-US" sz="2400" b="1" dirty="0" smtClean="0">
                <a:solidFill>
                  <a:srgbClr val="604A7B"/>
                </a:solidFill>
                <a:ea typeface="Tahoma" pitchFamily="34" charset="0"/>
                <a:cs typeface="Times New Roman" pitchFamily="18" charset="0"/>
              </a:rPr>
              <a:t>Online Search Interface:</a:t>
            </a:r>
            <a:endParaRPr lang="en-US" sz="2400" b="1" dirty="0">
              <a:solidFill>
                <a:srgbClr val="604A7B"/>
              </a:solidFill>
              <a:ea typeface="Tahoma" pitchFamily="34" charset="0"/>
              <a:cs typeface="Times New Roman" pitchFamily="18"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age-background.jpg"/>
          <p:cNvPicPr>
            <a:picLocks noChangeAspect="1"/>
          </p:cNvPicPr>
          <p:nvPr/>
        </p:nvPicPr>
        <p:blipFill>
          <a:blip r:embed="rId2" cstate="print"/>
          <a:stretch>
            <a:fillRect/>
          </a:stretch>
        </p:blipFill>
        <p:spPr>
          <a:xfrm>
            <a:off x="0" y="0"/>
            <a:ext cx="9144000" cy="6858000"/>
          </a:xfrm>
          <a:prstGeom prst="rect">
            <a:avLst/>
          </a:prstGeom>
        </p:spPr>
      </p:pic>
      <p:pic>
        <p:nvPicPr>
          <p:cNvPr id="7" name="Picture 6" descr="Banner-vertical.png"/>
          <p:cNvPicPr>
            <a:picLocks noChangeAspect="1"/>
          </p:cNvPicPr>
          <p:nvPr/>
        </p:nvPicPr>
        <p:blipFill>
          <a:blip r:embed="rId3" cstate="print"/>
          <a:stretch>
            <a:fillRect/>
          </a:stretch>
        </p:blipFill>
        <p:spPr>
          <a:xfrm>
            <a:off x="8601075" y="535781"/>
            <a:ext cx="542925" cy="6322219"/>
          </a:xfrm>
          <a:prstGeom prst="rect">
            <a:avLst/>
          </a:prstGeom>
        </p:spPr>
      </p:pic>
      <p:pic>
        <p:nvPicPr>
          <p:cNvPr id="11" name="Picture 10" descr="Banner-horizontal.png"/>
          <p:cNvPicPr>
            <a:picLocks noChangeAspect="1"/>
          </p:cNvPicPr>
          <p:nvPr/>
        </p:nvPicPr>
        <p:blipFill>
          <a:blip r:embed="rId4" cstate="print"/>
          <a:stretch>
            <a:fillRect/>
          </a:stretch>
        </p:blipFill>
        <p:spPr>
          <a:xfrm>
            <a:off x="0" y="0"/>
            <a:ext cx="9144000" cy="594127"/>
          </a:xfrm>
          <a:prstGeom prst="rect">
            <a:avLst/>
          </a:prstGeom>
        </p:spPr>
      </p:pic>
      <p:pic>
        <p:nvPicPr>
          <p:cNvPr id="4" name="Picture 3" descr="region-map.png"/>
          <p:cNvPicPr>
            <a:picLocks noChangeAspect="1"/>
          </p:cNvPicPr>
          <p:nvPr/>
        </p:nvPicPr>
        <p:blipFill>
          <a:blip r:embed="rId5" cstate="print"/>
          <a:stretch>
            <a:fillRect/>
          </a:stretch>
        </p:blipFill>
        <p:spPr>
          <a:xfrm>
            <a:off x="7612380" y="0"/>
            <a:ext cx="1531620" cy="1548765"/>
          </a:xfrm>
          <a:prstGeom prst="rect">
            <a:avLst/>
          </a:prstGeom>
        </p:spPr>
      </p:pic>
      <p:sp>
        <p:nvSpPr>
          <p:cNvPr id="24" name="TextBox 23"/>
          <p:cNvSpPr txBox="1">
            <a:spLocks noChangeArrowheads="1"/>
          </p:cNvSpPr>
          <p:nvPr/>
        </p:nvSpPr>
        <p:spPr bwMode="auto">
          <a:xfrm>
            <a:off x="304800" y="762000"/>
            <a:ext cx="3033203" cy="461665"/>
          </a:xfrm>
          <a:prstGeom prst="rect">
            <a:avLst/>
          </a:prstGeom>
          <a:noFill/>
          <a:ln w="9525">
            <a:noFill/>
            <a:miter lim="800000"/>
            <a:headEnd/>
            <a:tailEnd/>
          </a:ln>
        </p:spPr>
        <p:txBody>
          <a:bodyPr wrap="none">
            <a:spAutoFit/>
          </a:bodyPr>
          <a:lstStyle/>
          <a:p>
            <a:r>
              <a:rPr lang="en-US" sz="2400" b="1" dirty="0" smtClean="0">
                <a:solidFill>
                  <a:srgbClr val="604A7B"/>
                </a:solidFill>
                <a:ea typeface="Tahoma" pitchFamily="34" charset="0"/>
                <a:cs typeface="Times New Roman" pitchFamily="18" charset="0"/>
              </a:rPr>
              <a:t>Some lessons learned:</a:t>
            </a:r>
            <a:endParaRPr lang="en-US" sz="2400" b="1" dirty="0">
              <a:solidFill>
                <a:srgbClr val="604A7B"/>
              </a:solidFill>
              <a:ea typeface="Tahoma" pitchFamily="34" charset="0"/>
              <a:cs typeface="Times New Roman" pitchFamily="18" charset="0"/>
            </a:endParaRPr>
          </a:p>
        </p:txBody>
      </p:sp>
      <p:sp>
        <p:nvSpPr>
          <p:cNvPr id="28" name="TextBox 8"/>
          <p:cNvSpPr txBox="1">
            <a:spLocks noChangeArrowheads="1"/>
          </p:cNvSpPr>
          <p:nvPr/>
        </p:nvSpPr>
        <p:spPr bwMode="auto">
          <a:xfrm>
            <a:off x="0" y="0"/>
            <a:ext cx="9144000" cy="400110"/>
          </a:xfrm>
          <a:prstGeom prst="rect">
            <a:avLst/>
          </a:prstGeom>
          <a:noFill/>
          <a:ln w="9525">
            <a:noFill/>
            <a:miter lim="800000"/>
            <a:headEnd/>
            <a:tailEnd/>
          </a:ln>
        </p:spPr>
        <p:txBody>
          <a:bodyPr wrap="square">
            <a:spAutoFit/>
          </a:bodyPr>
          <a:lstStyle/>
          <a:p>
            <a:pPr algn="ctr">
              <a:defRPr/>
            </a:pPr>
            <a:r>
              <a:rPr lang="en-US" sz="2000" b="1" dirty="0" smtClean="0">
                <a:solidFill>
                  <a:srgbClr val="394A26"/>
                </a:solidFill>
                <a:latin typeface="Calibri" pitchFamily="34" charset="0"/>
              </a:rPr>
              <a:t>Challenges, Problems, &amp; Recommendations</a:t>
            </a:r>
            <a:endParaRPr lang="en-US" sz="2000" b="1" dirty="0">
              <a:solidFill>
                <a:srgbClr val="394A26"/>
              </a:solidFill>
              <a:latin typeface="Calibri" pitchFamily="34" charset="0"/>
            </a:endParaRPr>
          </a:p>
        </p:txBody>
      </p:sp>
      <p:sp>
        <p:nvSpPr>
          <p:cNvPr id="10" name="TextBox 16"/>
          <p:cNvSpPr txBox="1">
            <a:spLocks noChangeArrowheads="1"/>
          </p:cNvSpPr>
          <p:nvPr/>
        </p:nvSpPr>
        <p:spPr bwMode="auto">
          <a:xfrm>
            <a:off x="323850" y="1312862"/>
            <a:ext cx="8077200" cy="4247317"/>
          </a:xfrm>
          <a:prstGeom prst="rect">
            <a:avLst/>
          </a:prstGeom>
          <a:noFill/>
          <a:ln w="9525">
            <a:noFill/>
            <a:miter lim="800000"/>
            <a:headEnd/>
            <a:tailEnd/>
          </a:ln>
        </p:spPr>
        <p:txBody>
          <a:bodyPr>
            <a:spAutoFit/>
          </a:bodyPr>
          <a:lstStyle/>
          <a:p>
            <a:pPr marL="342900" indent="-342900">
              <a:spcAft>
                <a:spcPts val="1200"/>
              </a:spcAft>
              <a:buSzPct val="150000"/>
              <a:buFont typeface="Arial" charset="0"/>
              <a:buChar char="•"/>
            </a:pPr>
            <a:r>
              <a:rPr lang="en-US" sz="2000" dirty="0" smtClean="0">
                <a:solidFill>
                  <a:srgbClr val="394A26"/>
                </a:solidFill>
              </a:rPr>
              <a:t>Everything seems to take more time than anticipated.</a:t>
            </a:r>
          </a:p>
          <a:p>
            <a:pPr marL="342900" indent="-342900">
              <a:spcAft>
                <a:spcPts val="1200"/>
              </a:spcAft>
              <a:buSzPct val="150000"/>
              <a:buFont typeface="Arial" charset="0"/>
              <a:buChar char="•"/>
            </a:pPr>
            <a:r>
              <a:rPr lang="en-US" sz="2000" dirty="0" smtClean="0">
                <a:solidFill>
                  <a:srgbClr val="394A26"/>
                </a:solidFill>
              </a:rPr>
              <a:t>Managing several dozen hourly personnel (mostly students) leads to challenges with data and image quality and consistency.</a:t>
            </a:r>
          </a:p>
          <a:p>
            <a:pPr marL="342900" indent="-342900">
              <a:spcAft>
                <a:spcPts val="1200"/>
              </a:spcAft>
              <a:buSzPct val="150000"/>
              <a:buFont typeface="Arial" charset="0"/>
              <a:buChar char="•"/>
            </a:pPr>
            <a:r>
              <a:rPr lang="en-US" sz="2000" dirty="0" smtClean="0">
                <a:solidFill>
                  <a:srgbClr val="394A26"/>
                </a:solidFill>
              </a:rPr>
              <a:t>Mission creep – try to stay focused on the goals and minimize distractions or desire to add in more.</a:t>
            </a:r>
          </a:p>
          <a:p>
            <a:pPr marL="342900" indent="-342900">
              <a:spcAft>
                <a:spcPts val="1200"/>
              </a:spcAft>
              <a:buSzPct val="150000"/>
              <a:buFont typeface="Arial" charset="0"/>
              <a:buChar char="•"/>
            </a:pPr>
            <a:r>
              <a:rPr lang="en-US" sz="2000" dirty="0" smtClean="0">
                <a:solidFill>
                  <a:srgbClr val="394A26"/>
                </a:solidFill>
              </a:rPr>
              <a:t>It’s a collaborative grant.  Each partner has autonomy and can diverge from the grant goals to use the money on unrelated projects.</a:t>
            </a:r>
          </a:p>
          <a:p>
            <a:pPr marL="342900" indent="-342900">
              <a:spcAft>
                <a:spcPts val="1200"/>
              </a:spcAft>
              <a:buSzPct val="150000"/>
              <a:buFont typeface="Arial" charset="0"/>
              <a:buChar char="•"/>
            </a:pPr>
            <a:r>
              <a:rPr lang="en-US" sz="2000" dirty="0" smtClean="0">
                <a:solidFill>
                  <a:srgbClr val="394A26"/>
                </a:solidFill>
              </a:rPr>
              <a:t>Developing a new database system isn’t a trivial task!  Maybe we should’ve tweaked an existing system to “make it do.”</a:t>
            </a:r>
          </a:p>
          <a:p>
            <a:pPr marL="342900" indent="-342900">
              <a:spcAft>
                <a:spcPts val="1200"/>
              </a:spcAft>
              <a:buSzPct val="150000"/>
              <a:buFont typeface="Arial" charset="0"/>
              <a:buChar char="•"/>
            </a:pPr>
            <a:r>
              <a:rPr lang="en-US" sz="2000" dirty="0" smtClean="0">
                <a:solidFill>
                  <a:srgbClr val="394A26"/>
                </a:solidFill>
              </a:rPr>
              <a:t>Image processing work flows are not fully automated like I had originally planned.  Instead, I prioritized image quality and consistency.</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frosted-reeds.png"/>
          <p:cNvPicPr>
            <a:picLocks noChangeAspect="1"/>
          </p:cNvPicPr>
          <p:nvPr/>
        </p:nvPicPr>
        <p:blipFill>
          <a:blip r:embed="rId2" cstate="print"/>
          <a:stretch>
            <a:fillRect/>
          </a:stretch>
        </p:blipFill>
        <p:spPr>
          <a:xfrm>
            <a:off x="0" y="438150"/>
            <a:ext cx="9106168" cy="6419850"/>
          </a:xfrm>
          <a:prstGeom prst="rect">
            <a:avLst/>
          </a:prstGeom>
          <a:ln w="3175">
            <a:noFill/>
          </a:ln>
        </p:spPr>
      </p:pic>
      <p:pic>
        <p:nvPicPr>
          <p:cNvPr id="7" name="Picture 6" descr="Banner-vertical.png"/>
          <p:cNvPicPr>
            <a:picLocks noChangeAspect="1"/>
          </p:cNvPicPr>
          <p:nvPr/>
        </p:nvPicPr>
        <p:blipFill>
          <a:blip r:embed="rId3" cstate="print"/>
          <a:stretch>
            <a:fillRect/>
          </a:stretch>
        </p:blipFill>
        <p:spPr>
          <a:xfrm>
            <a:off x="8601075" y="535781"/>
            <a:ext cx="542925" cy="6322219"/>
          </a:xfrm>
          <a:prstGeom prst="rect">
            <a:avLst/>
          </a:prstGeom>
        </p:spPr>
      </p:pic>
      <p:pic>
        <p:nvPicPr>
          <p:cNvPr id="11" name="Picture 10" descr="Banner-horizontal.png"/>
          <p:cNvPicPr>
            <a:picLocks noChangeAspect="1"/>
          </p:cNvPicPr>
          <p:nvPr/>
        </p:nvPicPr>
        <p:blipFill>
          <a:blip r:embed="rId4" cstate="print"/>
          <a:stretch>
            <a:fillRect/>
          </a:stretch>
        </p:blipFill>
        <p:spPr>
          <a:xfrm>
            <a:off x="0" y="0"/>
            <a:ext cx="9144000" cy="594127"/>
          </a:xfrm>
          <a:prstGeom prst="rect">
            <a:avLst/>
          </a:prstGeom>
        </p:spPr>
      </p:pic>
      <p:pic>
        <p:nvPicPr>
          <p:cNvPr id="4" name="Picture 3" descr="region-map.png"/>
          <p:cNvPicPr>
            <a:picLocks noChangeAspect="1"/>
          </p:cNvPicPr>
          <p:nvPr/>
        </p:nvPicPr>
        <p:blipFill>
          <a:blip r:embed="rId5" cstate="print"/>
          <a:stretch>
            <a:fillRect/>
          </a:stretch>
        </p:blipFill>
        <p:spPr>
          <a:xfrm>
            <a:off x="7612380" y="0"/>
            <a:ext cx="1531620" cy="1548765"/>
          </a:xfrm>
          <a:prstGeom prst="rect">
            <a:avLst/>
          </a:prstGeom>
        </p:spPr>
      </p:pic>
      <p:sp>
        <p:nvSpPr>
          <p:cNvPr id="14" name="TextBox 10"/>
          <p:cNvSpPr txBox="1">
            <a:spLocks noChangeArrowheads="1"/>
          </p:cNvSpPr>
          <p:nvPr/>
        </p:nvSpPr>
        <p:spPr bwMode="auto">
          <a:xfrm>
            <a:off x="6927963" y="6531173"/>
            <a:ext cx="1596912" cy="276999"/>
          </a:xfrm>
          <a:prstGeom prst="rect">
            <a:avLst/>
          </a:prstGeom>
          <a:noFill/>
          <a:ln w="9525">
            <a:noFill/>
            <a:miter lim="800000"/>
            <a:headEnd/>
            <a:tailEnd/>
          </a:ln>
        </p:spPr>
        <p:txBody>
          <a:bodyPr wrap="none">
            <a:spAutoFit/>
          </a:bodyPr>
          <a:lstStyle/>
          <a:p>
            <a:pPr algn="r"/>
            <a:r>
              <a:rPr lang="en-US" sz="1200" dirty="0" smtClean="0">
                <a:solidFill>
                  <a:schemeClr val="bg1"/>
                </a:solidFill>
                <a:ea typeface="Tahoma" pitchFamily="34" charset="0"/>
                <a:cs typeface="Arial" pitchFamily="34" charset="0"/>
              </a:rPr>
              <a:t>Mt. Baker, Washington</a:t>
            </a:r>
            <a:endParaRPr lang="en-US" sz="1200" dirty="0">
              <a:solidFill>
                <a:schemeClr val="bg1"/>
              </a:solidFill>
              <a:ea typeface="Tahoma" pitchFamily="34" charset="0"/>
              <a:cs typeface="Arial" pitchFamily="34" charset="0"/>
            </a:endParaRPr>
          </a:p>
        </p:txBody>
      </p:sp>
      <p:sp>
        <p:nvSpPr>
          <p:cNvPr id="12" name="TextBox 11"/>
          <p:cNvSpPr txBox="1">
            <a:spLocks noChangeArrowheads="1"/>
          </p:cNvSpPr>
          <p:nvPr/>
        </p:nvSpPr>
        <p:spPr bwMode="auto">
          <a:xfrm>
            <a:off x="2514600" y="1066800"/>
            <a:ext cx="3657600" cy="1138773"/>
          </a:xfrm>
          <a:prstGeom prst="rect">
            <a:avLst/>
          </a:prstGeom>
          <a:solidFill>
            <a:srgbClr val="C0CAB6">
              <a:alpha val="75000"/>
            </a:srgbClr>
          </a:solidFill>
          <a:ln w="9525">
            <a:noFill/>
            <a:miter lim="800000"/>
            <a:headEnd/>
            <a:tailEnd/>
          </a:ln>
        </p:spPr>
        <p:txBody>
          <a:bodyPr wrap="square">
            <a:spAutoFit/>
          </a:bodyPr>
          <a:lstStyle/>
          <a:p>
            <a:pPr algn="ctr"/>
            <a:r>
              <a:rPr lang="en-US" sz="4000" b="1" dirty="0" smtClean="0">
                <a:solidFill>
                  <a:srgbClr val="394A26"/>
                </a:solidFill>
                <a:ea typeface="Tahoma" pitchFamily="34" charset="0"/>
                <a:cs typeface="Times New Roman" pitchFamily="18" charset="0"/>
              </a:rPr>
              <a:t>Questions?</a:t>
            </a:r>
          </a:p>
          <a:p>
            <a:pPr algn="ctr"/>
            <a:r>
              <a:rPr lang="en-US" sz="1400" dirty="0" smtClean="0">
                <a:solidFill>
                  <a:srgbClr val="394A26"/>
                </a:solidFill>
                <a:ea typeface="Tahoma" pitchFamily="34" charset="0"/>
                <a:cs typeface="Times New Roman" pitchFamily="18" charset="0"/>
              </a:rPr>
              <a:t>Ben </a:t>
            </a:r>
            <a:r>
              <a:rPr lang="en-US" sz="1400" dirty="0" err="1" smtClean="0">
                <a:solidFill>
                  <a:srgbClr val="394A26"/>
                </a:solidFill>
                <a:ea typeface="Tahoma" pitchFamily="34" charset="0"/>
                <a:cs typeface="Times New Roman" pitchFamily="18" charset="0"/>
              </a:rPr>
              <a:t>Legler</a:t>
            </a:r>
            <a:endParaRPr lang="en-US" sz="1400" dirty="0" smtClean="0">
              <a:solidFill>
                <a:srgbClr val="394A26"/>
              </a:solidFill>
              <a:ea typeface="Tahoma" pitchFamily="34" charset="0"/>
              <a:cs typeface="Times New Roman" pitchFamily="18" charset="0"/>
            </a:endParaRPr>
          </a:p>
          <a:p>
            <a:pPr algn="ctr"/>
            <a:r>
              <a:rPr lang="en-US" sz="1400" dirty="0" smtClean="0">
                <a:solidFill>
                  <a:srgbClr val="394A26"/>
                </a:solidFill>
                <a:ea typeface="Tahoma" pitchFamily="34" charset="0"/>
                <a:cs typeface="Times New Roman" pitchFamily="18" charset="0"/>
              </a:rPr>
              <a:t>(blegler@u.washington.edu)</a:t>
            </a:r>
            <a:endParaRPr lang="en-US" sz="1400" dirty="0">
              <a:solidFill>
                <a:srgbClr val="394A26"/>
              </a:solidFill>
              <a:ea typeface="Tahoma" pitchFamily="34" charset="0"/>
              <a:cs typeface="Times New Roman"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age-background.jpg"/>
          <p:cNvPicPr>
            <a:picLocks noChangeAspect="1"/>
          </p:cNvPicPr>
          <p:nvPr/>
        </p:nvPicPr>
        <p:blipFill>
          <a:blip r:embed="rId2" cstate="print"/>
          <a:stretch>
            <a:fillRect/>
          </a:stretch>
        </p:blipFill>
        <p:spPr>
          <a:xfrm>
            <a:off x="0" y="0"/>
            <a:ext cx="9144000" cy="6858000"/>
          </a:xfrm>
          <a:prstGeom prst="rect">
            <a:avLst/>
          </a:prstGeom>
        </p:spPr>
      </p:pic>
      <p:pic>
        <p:nvPicPr>
          <p:cNvPr id="50" name="Picture 49" descr="region-map-fade-800.png"/>
          <p:cNvPicPr>
            <a:picLocks noChangeAspect="1"/>
          </p:cNvPicPr>
          <p:nvPr/>
        </p:nvPicPr>
        <p:blipFill>
          <a:blip r:embed="rId3" cstate="print"/>
          <a:stretch>
            <a:fillRect/>
          </a:stretch>
        </p:blipFill>
        <p:spPr>
          <a:xfrm>
            <a:off x="1733550" y="1961768"/>
            <a:ext cx="4572000" cy="4320540"/>
          </a:xfrm>
          <a:prstGeom prst="rect">
            <a:avLst/>
          </a:prstGeom>
        </p:spPr>
      </p:pic>
      <p:pic>
        <p:nvPicPr>
          <p:cNvPr id="7" name="Picture 6" descr="Banner-vertical.png"/>
          <p:cNvPicPr>
            <a:picLocks noChangeAspect="1"/>
          </p:cNvPicPr>
          <p:nvPr/>
        </p:nvPicPr>
        <p:blipFill>
          <a:blip r:embed="rId4" cstate="print"/>
          <a:stretch>
            <a:fillRect/>
          </a:stretch>
        </p:blipFill>
        <p:spPr>
          <a:xfrm>
            <a:off x="8601075" y="535781"/>
            <a:ext cx="542925" cy="6322219"/>
          </a:xfrm>
          <a:prstGeom prst="rect">
            <a:avLst/>
          </a:prstGeom>
        </p:spPr>
      </p:pic>
      <p:pic>
        <p:nvPicPr>
          <p:cNvPr id="11" name="Picture 10" descr="Banner-horizontal.png"/>
          <p:cNvPicPr>
            <a:picLocks noChangeAspect="1"/>
          </p:cNvPicPr>
          <p:nvPr/>
        </p:nvPicPr>
        <p:blipFill>
          <a:blip r:embed="rId5" cstate="print"/>
          <a:stretch>
            <a:fillRect/>
          </a:stretch>
        </p:blipFill>
        <p:spPr>
          <a:xfrm>
            <a:off x="0" y="0"/>
            <a:ext cx="9144000" cy="594127"/>
          </a:xfrm>
          <a:prstGeom prst="rect">
            <a:avLst/>
          </a:prstGeom>
        </p:spPr>
      </p:pic>
      <p:pic>
        <p:nvPicPr>
          <p:cNvPr id="4" name="Picture 3" descr="region-map.png"/>
          <p:cNvPicPr>
            <a:picLocks noChangeAspect="1"/>
          </p:cNvPicPr>
          <p:nvPr/>
        </p:nvPicPr>
        <p:blipFill>
          <a:blip r:embed="rId6" cstate="print"/>
          <a:stretch>
            <a:fillRect/>
          </a:stretch>
        </p:blipFill>
        <p:spPr>
          <a:xfrm>
            <a:off x="7612380" y="0"/>
            <a:ext cx="1531620" cy="1548765"/>
          </a:xfrm>
          <a:prstGeom prst="rect">
            <a:avLst/>
          </a:prstGeom>
        </p:spPr>
      </p:pic>
      <p:sp>
        <p:nvSpPr>
          <p:cNvPr id="35" name="TextBox 9"/>
          <p:cNvSpPr txBox="1">
            <a:spLocks noChangeArrowheads="1"/>
          </p:cNvSpPr>
          <p:nvPr/>
        </p:nvSpPr>
        <p:spPr bwMode="auto">
          <a:xfrm>
            <a:off x="266655" y="742950"/>
            <a:ext cx="7980454" cy="523220"/>
          </a:xfrm>
          <a:prstGeom prst="rect">
            <a:avLst/>
          </a:prstGeom>
          <a:noFill/>
          <a:ln w="9525">
            <a:noFill/>
            <a:miter lim="800000"/>
            <a:headEnd/>
            <a:tailEnd/>
          </a:ln>
        </p:spPr>
        <p:txBody>
          <a:bodyPr wrap="none">
            <a:spAutoFit/>
          </a:bodyPr>
          <a:lstStyle/>
          <a:p>
            <a:pPr algn="ctr"/>
            <a:r>
              <a:rPr lang="en-US" sz="2800" dirty="0" smtClean="0">
                <a:latin typeface="Calibri" pitchFamily="34" charset="0"/>
              </a:rPr>
              <a:t>56 </a:t>
            </a:r>
            <a:r>
              <a:rPr lang="en-US" sz="2800" dirty="0">
                <a:latin typeface="Calibri" pitchFamily="34" charset="0"/>
              </a:rPr>
              <a:t>public and private herbaria.  </a:t>
            </a:r>
            <a:r>
              <a:rPr lang="en-US" sz="2800" dirty="0" smtClean="0">
                <a:latin typeface="Calibri" pitchFamily="34" charset="0"/>
              </a:rPr>
              <a:t>3,400,000 </a:t>
            </a:r>
            <a:r>
              <a:rPr lang="en-US" sz="2800" dirty="0">
                <a:latin typeface="Calibri" pitchFamily="34" charset="0"/>
              </a:rPr>
              <a:t>specimens.</a:t>
            </a:r>
          </a:p>
        </p:txBody>
      </p:sp>
      <p:sp>
        <p:nvSpPr>
          <p:cNvPr id="36" name="Freeform 35"/>
          <p:cNvSpPr/>
          <p:nvPr/>
        </p:nvSpPr>
        <p:spPr>
          <a:xfrm>
            <a:off x="2209799" y="3371850"/>
            <a:ext cx="2378075" cy="552450"/>
          </a:xfrm>
          <a:custGeom>
            <a:avLst/>
            <a:gdLst>
              <a:gd name="connsiteX0" fmla="*/ 1652954 w 1652954"/>
              <a:gd name="connsiteY0" fmla="*/ 773723 h 773723"/>
              <a:gd name="connsiteX1" fmla="*/ 1430216 w 1652954"/>
              <a:gd name="connsiteY1" fmla="*/ 515815 h 773723"/>
              <a:gd name="connsiteX2" fmla="*/ 1113693 w 1652954"/>
              <a:gd name="connsiteY2" fmla="*/ 269631 h 773723"/>
              <a:gd name="connsiteX3" fmla="*/ 762000 w 1652954"/>
              <a:gd name="connsiteY3" fmla="*/ 105508 h 773723"/>
              <a:gd name="connsiteX4" fmla="*/ 386862 w 1652954"/>
              <a:gd name="connsiteY4" fmla="*/ 23446 h 773723"/>
              <a:gd name="connsiteX5" fmla="*/ 0 w 1652954"/>
              <a:gd name="connsiteY5" fmla="*/ 0 h 77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2954" h="773723">
                <a:moveTo>
                  <a:pt x="1652954" y="773723"/>
                </a:moveTo>
                <a:cubicBezTo>
                  <a:pt x="1586523" y="686776"/>
                  <a:pt x="1520093" y="599830"/>
                  <a:pt x="1430216" y="515815"/>
                </a:cubicBezTo>
                <a:cubicBezTo>
                  <a:pt x="1340339" y="431800"/>
                  <a:pt x="1225062" y="338015"/>
                  <a:pt x="1113693" y="269631"/>
                </a:cubicBezTo>
                <a:cubicBezTo>
                  <a:pt x="1002324" y="201247"/>
                  <a:pt x="883139" y="146539"/>
                  <a:pt x="762000" y="105508"/>
                </a:cubicBezTo>
                <a:cubicBezTo>
                  <a:pt x="640861" y="64477"/>
                  <a:pt x="513862" y="41031"/>
                  <a:pt x="386862" y="23446"/>
                </a:cubicBezTo>
                <a:cubicBezTo>
                  <a:pt x="259862" y="5861"/>
                  <a:pt x="129931" y="2930"/>
                  <a:pt x="0" y="0"/>
                </a:cubicBezTo>
              </a:path>
            </a:pathLst>
          </a:custGeom>
          <a:ln w="38100">
            <a:solidFill>
              <a:srgbClr val="394A26"/>
            </a:solidFill>
            <a:tailEnd type="stealth" w="lg" len="lg"/>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37" name="Freeform 36"/>
          <p:cNvSpPr/>
          <p:nvPr/>
        </p:nvSpPr>
        <p:spPr>
          <a:xfrm flipV="1">
            <a:off x="2362200" y="4487862"/>
            <a:ext cx="2419350" cy="255587"/>
          </a:xfrm>
          <a:custGeom>
            <a:avLst/>
            <a:gdLst>
              <a:gd name="connsiteX0" fmla="*/ 1652954 w 1652954"/>
              <a:gd name="connsiteY0" fmla="*/ 773723 h 773723"/>
              <a:gd name="connsiteX1" fmla="*/ 1430216 w 1652954"/>
              <a:gd name="connsiteY1" fmla="*/ 515815 h 773723"/>
              <a:gd name="connsiteX2" fmla="*/ 1113693 w 1652954"/>
              <a:gd name="connsiteY2" fmla="*/ 269631 h 773723"/>
              <a:gd name="connsiteX3" fmla="*/ 762000 w 1652954"/>
              <a:gd name="connsiteY3" fmla="*/ 105508 h 773723"/>
              <a:gd name="connsiteX4" fmla="*/ 386862 w 1652954"/>
              <a:gd name="connsiteY4" fmla="*/ 23446 h 773723"/>
              <a:gd name="connsiteX5" fmla="*/ 0 w 1652954"/>
              <a:gd name="connsiteY5" fmla="*/ 0 h 77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2954" h="773723">
                <a:moveTo>
                  <a:pt x="1652954" y="773723"/>
                </a:moveTo>
                <a:cubicBezTo>
                  <a:pt x="1586523" y="686776"/>
                  <a:pt x="1520093" y="599830"/>
                  <a:pt x="1430216" y="515815"/>
                </a:cubicBezTo>
                <a:cubicBezTo>
                  <a:pt x="1340339" y="431800"/>
                  <a:pt x="1225062" y="338015"/>
                  <a:pt x="1113693" y="269631"/>
                </a:cubicBezTo>
                <a:cubicBezTo>
                  <a:pt x="1002324" y="201247"/>
                  <a:pt x="883139" y="146539"/>
                  <a:pt x="762000" y="105508"/>
                </a:cubicBezTo>
                <a:cubicBezTo>
                  <a:pt x="640861" y="64477"/>
                  <a:pt x="513862" y="41031"/>
                  <a:pt x="386862" y="23446"/>
                </a:cubicBezTo>
                <a:cubicBezTo>
                  <a:pt x="259862" y="5861"/>
                  <a:pt x="129931" y="2930"/>
                  <a:pt x="0" y="0"/>
                </a:cubicBezTo>
              </a:path>
            </a:pathLst>
          </a:custGeom>
          <a:ln w="38100">
            <a:solidFill>
              <a:srgbClr val="394A26"/>
            </a:solidFill>
            <a:tailEnd type="stealth" w="lg" len="lg"/>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38" name="Freeform 37"/>
          <p:cNvSpPr/>
          <p:nvPr/>
        </p:nvSpPr>
        <p:spPr>
          <a:xfrm flipV="1">
            <a:off x="3962399" y="4838700"/>
            <a:ext cx="777875" cy="666750"/>
          </a:xfrm>
          <a:custGeom>
            <a:avLst/>
            <a:gdLst>
              <a:gd name="connsiteX0" fmla="*/ 1652954 w 1652954"/>
              <a:gd name="connsiteY0" fmla="*/ 773723 h 773723"/>
              <a:gd name="connsiteX1" fmla="*/ 1430216 w 1652954"/>
              <a:gd name="connsiteY1" fmla="*/ 515815 h 773723"/>
              <a:gd name="connsiteX2" fmla="*/ 1113693 w 1652954"/>
              <a:gd name="connsiteY2" fmla="*/ 269631 h 773723"/>
              <a:gd name="connsiteX3" fmla="*/ 762000 w 1652954"/>
              <a:gd name="connsiteY3" fmla="*/ 105508 h 773723"/>
              <a:gd name="connsiteX4" fmla="*/ 386862 w 1652954"/>
              <a:gd name="connsiteY4" fmla="*/ 23446 h 773723"/>
              <a:gd name="connsiteX5" fmla="*/ 0 w 1652954"/>
              <a:gd name="connsiteY5" fmla="*/ 0 h 77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2954" h="773723">
                <a:moveTo>
                  <a:pt x="1652954" y="773723"/>
                </a:moveTo>
                <a:cubicBezTo>
                  <a:pt x="1586523" y="686776"/>
                  <a:pt x="1520093" y="599830"/>
                  <a:pt x="1430216" y="515815"/>
                </a:cubicBezTo>
                <a:cubicBezTo>
                  <a:pt x="1340339" y="431800"/>
                  <a:pt x="1225062" y="338015"/>
                  <a:pt x="1113693" y="269631"/>
                </a:cubicBezTo>
                <a:cubicBezTo>
                  <a:pt x="1002324" y="201247"/>
                  <a:pt x="883139" y="146539"/>
                  <a:pt x="762000" y="105508"/>
                </a:cubicBezTo>
                <a:cubicBezTo>
                  <a:pt x="640861" y="64477"/>
                  <a:pt x="513862" y="41031"/>
                  <a:pt x="386862" y="23446"/>
                </a:cubicBezTo>
                <a:cubicBezTo>
                  <a:pt x="259862" y="5861"/>
                  <a:pt x="129931" y="2930"/>
                  <a:pt x="0" y="0"/>
                </a:cubicBezTo>
              </a:path>
            </a:pathLst>
          </a:custGeom>
          <a:ln w="38100">
            <a:solidFill>
              <a:srgbClr val="394A26"/>
            </a:solidFill>
            <a:tailEnd type="stealth" w="lg" len="lg"/>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39" name="Freeform 38"/>
          <p:cNvSpPr/>
          <p:nvPr/>
        </p:nvSpPr>
        <p:spPr>
          <a:xfrm flipH="1">
            <a:off x="4178300" y="1966913"/>
            <a:ext cx="2390775" cy="1077912"/>
          </a:xfrm>
          <a:custGeom>
            <a:avLst/>
            <a:gdLst>
              <a:gd name="connsiteX0" fmla="*/ 1652954 w 1652954"/>
              <a:gd name="connsiteY0" fmla="*/ 773723 h 773723"/>
              <a:gd name="connsiteX1" fmla="*/ 1430216 w 1652954"/>
              <a:gd name="connsiteY1" fmla="*/ 515815 h 773723"/>
              <a:gd name="connsiteX2" fmla="*/ 1113693 w 1652954"/>
              <a:gd name="connsiteY2" fmla="*/ 269631 h 773723"/>
              <a:gd name="connsiteX3" fmla="*/ 762000 w 1652954"/>
              <a:gd name="connsiteY3" fmla="*/ 105508 h 773723"/>
              <a:gd name="connsiteX4" fmla="*/ 386862 w 1652954"/>
              <a:gd name="connsiteY4" fmla="*/ 23446 h 773723"/>
              <a:gd name="connsiteX5" fmla="*/ 0 w 1652954"/>
              <a:gd name="connsiteY5" fmla="*/ 0 h 77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2954" h="773723">
                <a:moveTo>
                  <a:pt x="1652954" y="773723"/>
                </a:moveTo>
                <a:cubicBezTo>
                  <a:pt x="1586523" y="686776"/>
                  <a:pt x="1520093" y="599830"/>
                  <a:pt x="1430216" y="515815"/>
                </a:cubicBezTo>
                <a:cubicBezTo>
                  <a:pt x="1340339" y="431800"/>
                  <a:pt x="1225062" y="338015"/>
                  <a:pt x="1113693" y="269631"/>
                </a:cubicBezTo>
                <a:cubicBezTo>
                  <a:pt x="1002324" y="201247"/>
                  <a:pt x="883139" y="146539"/>
                  <a:pt x="762000" y="105508"/>
                </a:cubicBezTo>
                <a:cubicBezTo>
                  <a:pt x="640861" y="64477"/>
                  <a:pt x="513862" y="41031"/>
                  <a:pt x="386862" y="23446"/>
                </a:cubicBezTo>
                <a:cubicBezTo>
                  <a:pt x="259862" y="5861"/>
                  <a:pt x="129931" y="2930"/>
                  <a:pt x="0" y="0"/>
                </a:cubicBezTo>
              </a:path>
            </a:pathLst>
          </a:custGeom>
          <a:ln w="38100">
            <a:solidFill>
              <a:srgbClr val="394A26"/>
            </a:solidFill>
            <a:tailEnd type="stealth" w="lg" len="lg"/>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40" name="Freeform 39"/>
          <p:cNvSpPr/>
          <p:nvPr/>
        </p:nvSpPr>
        <p:spPr>
          <a:xfrm flipH="1">
            <a:off x="5397500" y="3467100"/>
            <a:ext cx="1460500" cy="1001713"/>
          </a:xfrm>
          <a:custGeom>
            <a:avLst/>
            <a:gdLst>
              <a:gd name="connsiteX0" fmla="*/ 1652954 w 1652954"/>
              <a:gd name="connsiteY0" fmla="*/ 773723 h 773723"/>
              <a:gd name="connsiteX1" fmla="*/ 1430216 w 1652954"/>
              <a:gd name="connsiteY1" fmla="*/ 515815 h 773723"/>
              <a:gd name="connsiteX2" fmla="*/ 1113693 w 1652954"/>
              <a:gd name="connsiteY2" fmla="*/ 269631 h 773723"/>
              <a:gd name="connsiteX3" fmla="*/ 762000 w 1652954"/>
              <a:gd name="connsiteY3" fmla="*/ 105508 h 773723"/>
              <a:gd name="connsiteX4" fmla="*/ 386862 w 1652954"/>
              <a:gd name="connsiteY4" fmla="*/ 23446 h 773723"/>
              <a:gd name="connsiteX5" fmla="*/ 0 w 1652954"/>
              <a:gd name="connsiteY5" fmla="*/ 0 h 77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2954" h="773723">
                <a:moveTo>
                  <a:pt x="1652954" y="773723"/>
                </a:moveTo>
                <a:cubicBezTo>
                  <a:pt x="1586523" y="686776"/>
                  <a:pt x="1520093" y="599830"/>
                  <a:pt x="1430216" y="515815"/>
                </a:cubicBezTo>
                <a:cubicBezTo>
                  <a:pt x="1340339" y="431800"/>
                  <a:pt x="1225062" y="338015"/>
                  <a:pt x="1113693" y="269631"/>
                </a:cubicBezTo>
                <a:cubicBezTo>
                  <a:pt x="1002324" y="201247"/>
                  <a:pt x="883139" y="146539"/>
                  <a:pt x="762000" y="105508"/>
                </a:cubicBezTo>
                <a:cubicBezTo>
                  <a:pt x="640861" y="64477"/>
                  <a:pt x="513862" y="41031"/>
                  <a:pt x="386862" y="23446"/>
                </a:cubicBezTo>
                <a:cubicBezTo>
                  <a:pt x="259862" y="5861"/>
                  <a:pt x="129931" y="2930"/>
                  <a:pt x="0" y="0"/>
                </a:cubicBezTo>
              </a:path>
            </a:pathLst>
          </a:custGeom>
          <a:ln w="38100">
            <a:solidFill>
              <a:srgbClr val="394A26"/>
            </a:solidFill>
            <a:tailEnd type="stealth" w="lg" len="lg"/>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41" name="Freeform 40"/>
          <p:cNvSpPr/>
          <p:nvPr/>
        </p:nvSpPr>
        <p:spPr>
          <a:xfrm flipH="1" flipV="1">
            <a:off x="5168900" y="4838700"/>
            <a:ext cx="1622425" cy="152400"/>
          </a:xfrm>
          <a:custGeom>
            <a:avLst/>
            <a:gdLst>
              <a:gd name="connsiteX0" fmla="*/ 1652954 w 1652954"/>
              <a:gd name="connsiteY0" fmla="*/ 773723 h 773723"/>
              <a:gd name="connsiteX1" fmla="*/ 1430216 w 1652954"/>
              <a:gd name="connsiteY1" fmla="*/ 515815 h 773723"/>
              <a:gd name="connsiteX2" fmla="*/ 1113693 w 1652954"/>
              <a:gd name="connsiteY2" fmla="*/ 269631 h 773723"/>
              <a:gd name="connsiteX3" fmla="*/ 762000 w 1652954"/>
              <a:gd name="connsiteY3" fmla="*/ 105508 h 773723"/>
              <a:gd name="connsiteX4" fmla="*/ 386862 w 1652954"/>
              <a:gd name="connsiteY4" fmla="*/ 23446 h 773723"/>
              <a:gd name="connsiteX5" fmla="*/ 0 w 1652954"/>
              <a:gd name="connsiteY5" fmla="*/ 0 h 77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2954" h="773723">
                <a:moveTo>
                  <a:pt x="1652954" y="773723"/>
                </a:moveTo>
                <a:cubicBezTo>
                  <a:pt x="1586523" y="686776"/>
                  <a:pt x="1520093" y="599830"/>
                  <a:pt x="1430216" y="515815"/>
                </a:cubicBezTo>
                <a:cubicBezTo>
                  <a:pt x="1340339" y="431800"/>
                  <a:pt x="1225062" y="338015"/>
                  <a:pt x="1113693" y="269631"/>
                </a:cubicBezTo>
                <a:cubicBezTo>
                  <a:pt x="1002324" y="201247"/>
                  <a:pt x="883139" y="146539"/>
                  <a:pt x="762000" y="105508"/>
                </a:cubicBezTo>
                <a:cubicBezTo>
                  <a:pt x="640861" y="64477"/>
                  <a:pt x="513862" y="41031"/>
                  <a:pt x="386862" y="23446"/>
                </a:cubicBezTo>
                <a:cubicBezTo>
                  <a:pt x="259862" y="5861"/>
                  <a:pt x="129931" y="2930"/>
                  <a:pt x="0" y="0"/>
                </a:cubicBezTo>
              </a:path>
            </a:pathLst>
          </a:custGeom>
          <a:ln w="38100">
            <a:solidFill>
              <a:srgbClr val="394A26"/>
            </a:solidFill>
            <a:tailEnd type="stealth" w="lg" len="lg"/>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42" name="TextBox 31"/>
          <p:cNvSpPr txBox="1">
            <a:spLocks noChangeArrowheads="1"/>
          </p:cNvSpPr>
          <p:nvPr/>
        </p:nvSpPr>
        <p:spPr bwMode="auto">
          <a:xfrm>
            <a:off x="0" y="1533525"/>
            <a:ext cx="1792288" cy="1130300"/>
          </a:xfrm>
          <a:prstGeom prst="rect">
            <a:avLst/>
          </a:prstGeom>
          <a:noFill/>
          <a:ln w="9525">
            <a:noFill/>
            <a:miter lim="800000"/>
            <a:headEnd/>
            <a:tailEnd/>
          </a:ln>
        </p:spPr>
        <p:txBody>
          <a:bodyPr wrap="square">
            <a:spAutoFit/>
          </a:bodyPr>
          <a:lstStyle/>
          <a:p>
            <a:pPr algn="r"/>
            <a:r>
              <a:rPr lang="en-US" sz="2000" b="1" dirty="0">
                <a:latin typeface="Calibri" pitchFamily="34" charset="0"/>
              </a:rPr>
              <a:t>Alaska</a:t>
            </a:r>
          </a:p>
          <a:p>
            <a:pPr algn="r"/>
            <a:r>
              <a:rPr lang="en-US" sz="1600" dirty="0">
                <a:latin typeface="Calibri" pitchFamily="34" charset="0"/>
              </a:rPr>
              <a:t>5 herbaria</a:t>
            </a:r>
          </a:p>
          <a:p>
            <a:pPr algn="r"/>
            <a:r>
              <a:rPr lang="en-US" sz="1600" dirty="0" smtClean="0">
                <a:latin typeface="Calibri" pitchFamily="34" charset="0"/>
              </a:rPr>
              <a:t>250,000 </a:t>
            </a:r>
            <a:r>
              <a:rPr lang="en-US" sz="1600" dirty="0">
                <a:latin typeface="Calibri" pitchFamily="34" charset="0"/>
              </a:rPr>
              <a:t>specimens</a:t>
            </a:r>
          </a:p>
          <a:p>
            <a:pPr algn="r"/>
            <a:r>
              <a:rPr lang="en-US" sz="1600" dirty="0">
                <a:latin typeface="Calibri" pitchFamily="34" charset="0"/>
              </a:rPr>
              <a:t>(ALA)</a:t>
            </a:r>
          </a:p>
        </p:txBody>
      </p:sp>
      <p:sp>
        <p:nvSpPr>
          <p:cNvPr id="43" name="TextBox 32"/>
          <p:cNvSpPr txBox="1">
            <a:spLocks noChangeArrowheads="1"/>
          </p:cNvSpPr>
          <p:nvPr/>
        </p:nvSpPr>
        <p:spPr bwMode="auto">
          <a:xfrm>
            <a:off x="49212" y="3133725"/>
            <a:ext cx="2160588" cy="1130300"/>
          </a:xfrm>
          <a:prstGeom prst="rect">
            <a:avLst/>
          </a:prstGeom>
          <a:noFill/>
          <a:ln w="9525">
            <a:noFill/>
            <a:miter lim="800000"/>
            <a:headEnd/>
            <a:tailEnd/>
          </a:ln>
        </p:spPr>
        <p:txBody>
          <a:bodyPr wrap="square">
            <a:spAutoFit/>
          </a:bodyPr>
          <a:lstStyle/>
          <a:p>
            <a:pPr algn="r"/>
            <a:r>
              <a:rPr lang="en-US" sz="2000" b="1" dirty="0">
                <a:latin typeface="Calibri" pitchFamily="34" charset="0"/>
              </a:rPr>
              <a:t>British Columbia</a:t>
            </a:r>
          </a:p>
          <a:p>
            <a:pPr algn="r"/>
            <a:r>
              <a:rPr lang="en-US" sz="1600" dirty="0">
                <a:latin typeface="Calibri" pitchFamily="34" charset="0"/>
              </a:rPr>
              <a:t>9 herbaria</a:t>
            </a:r>
          </a:p>
          <a:p>
            <a:pPr algn="r"/>
            <a:r>
              <a:rPr lang="en-US" sz="1600" dirty="0" smtClean="0">
                <a:latin typeface="Calibri" pitchFamily="34" charset="0"/>
              </a:rPr>
              <a:t>900,000 </a:t>
            </a:r>
            <a:r>
              <a:rPr lang="en-US" sz="1600" dirty="0">
                <a:latin typeface="Calibri" pitchFamily="34" charset="0"/>
              </a:rPr>
              <a:t>specimens</a:t>
            </a:r>
          </a:p>
          <a:p>
            <a:pPr algn="r"/>
            <a:r>
              <a:rPr lang="en-US" sz="1600" dirty="0">
                <a:latin typeface="Calibri" pitchFamily="34" charset="0"/>
              </a:rPr>
              <a:t>(UBC, V, UVIC)</a:t>
            </a:r>
          </a:p>
        </p:txBody>
      </p:sp>
      <p:sp>
        <p:nvSpPr>
          <p:cNvPr id="44" name="TextBox 33"/>
          <p:cNvSpPr txBox="1">
            <a:spLocks noChangeArrowheads="1"/>
          </p:cNvSpPr>
          <p:nvPr/>
        </p:nvSpPr>
        <p:spPr bwMode="auto">
          <a:xfrm>
            <a:off x="422245" y="4518025"/>
            <a:ext cx="1939955" cy="1138773"/>
          </a:xfrm>
          <a:prstGeom prst="rect">
            <a:avLst/>
          </a:prstGeom>
          <a:noFill/>
          <a:ln w="9525">
            <a:noFill/>
            <a:miter lim="800000"/>
            <a:headEnd/>
            <a:tailEnd/>
          </a:ln>
        </p:spPr>
        <p:txBody>
          <a:bodyPr wrap="none">
            <a:spAutoFit/>
          </a:bodyPr>
          <a:lstStyle/>
          <a:p>
            <a:pPr algn="r"/>
            <a:r>
              <a:rPr lang="en-US" sz="2000" b="1" dirty="0">
                <a:latin typeface="Calibri" pitchFamily="34" charset="0"/>
              </a:rPr>
              <a:t>Washington</a:t>
            </a:r>
          </a:p>
          <a:p>
            <a:pPr algn="r"/>
            <a:r>
              <a:rPr lang="en-US" sz="1600" dirty="0" smtClean="0">
                <a:latin typeface="Calibri" pitchFamily="34" charset="0"/>
              </a:rPr>
              <a:t>16 </a:t>
            </a:r>
            <a:r>
              <a:rPr lang="en-US" sz="1600" dirty="0">
                <a:latin typeface="Calibri" pitchFamily="34" charset="0"/>
              </a:rPr>
              <a:t>herbaria</a:t>
            </a:r>
          </a:p>
          <a:p>
            <a:pPr algn="r"/>
            <a:r>
              <a:rPr lang="en-US" sz="1600" dirty="0" smtClean="0">
                <a:latin typeface="Calibri" pitchFamily="34" charset="0"/>
              </a:rPr>
              <a:t>1,150,000 </a:t>
            </a:r>
            <a:r>
              <a:rPr lang="en-US" sz="1600" dirty="0">
                <a:latin typeface="Calibri" pitchFamily="34" charset="0"/>
              </a:rPr>
              <a:t>specimens</a:t>
            </a:r>
          </a:p>
          <a:p>
            <a:pPr algn="r"/>
            <a:r>
              <a:rPr lang="en-US" sz="1600" dirty="0">
                <a:latin typeface="Calibri" pitchFamily="34" charset="0"/>
              </a:rPr>
              <a:t>(WTU, WS)</a:t>
            </a:r>
          </a:p>
        </p:txBody>
      </p:sp>
      <p:sp>
        <p:nvSpPr>
          <p:cNvPr id="45" name="TextBox 34"/>
          <p:cNvSpPr txBox="1">
            <a:spLocks noChangeArrowheads="1"/>
          </p:cNvSpPr>
          <p:nvPr/>
        </p:nvSpPr>
        <p:spPr bwMode="auto">
          <a:xfrm>
            <a:off x="2217624" y="5270500"/>
            <a:ext cx="1784463" cy="1138773"/>
          </a:xfrm>
          <a:prstGeom prst="rect">
            <a:avLst/>
          </a:prstGeom>
          <a:noFill/>
          <a:ln w="9525">
            <a:noFill/>
            <a:miter lim="800000"/>
            <a:headEnd/>
            <a:tailEnd/>
          </a:ln>
        </p:spPr>
        <p:txBody>
          <a:bodyPr wrap="none">
            <a:spAutoFit/>
          </a:bodyPr>
          <a:lstStyle/>
          <a:p>
            <a:pPr algn="r"/>
            <a:r>
              <a:rPr lang="en-US" sz="2000" b="1" dirty="0">
                <a:latin typeface="Calibri" pitchFamily="34" charset="0"/>
              </a:rPr>
              <a:t>Oregon</a:t>
            </a:r>
          </a:p>
          <a:p>
            <a:pPr algn="r"/>
            <a:r>
              <a:rPr lang="en-US" sz="1600" dirty="0" smtClean="0">
                <a:latin typeface="Calibri" pitchFamily="34" charset="0"/>
              </a:rPr>
              <a:t>12 </a:t>
            </a:r>
            <a:r>
              <a:rPr lang="en-US" sz="1600" dirty="0">
                <a:latin typeface="Calibri" pitchFamily="34" charset="0"/>
              </a:rPr>
              <a:t>herbaria</a:t>
            </a:r>
          </a:p>
          <a:p>
            <a:pPr algn="r"/>
            <a:r>
              <a:rPr lang="en-US" sz="1600" dirty="0" smtClean="0">
                <a:latin typeface="Calibri" pitchFamily="34" charset="0"/>
              </a:rPr>
              <a:t>477,000 </a:t>
            </a:r>
            <a:r>
              <a:rPr lang="en-US" sz="1600" dirty="0">
                <a:latin typeface="Calibri" pitchFamily="34" charset="0"/>
              </a:rPr>
              <a:t>specimens</a:t>
            </a:r>
          </a:p>
          <a:p>
            <a:pPr algn="r"/>
            <a:r>
              <a:rPr lang="en-US" sz="1600" dirty="0">
                <a:latin typeface="Calibri" pitchFamily="34" charset="0"/>
              </a:rPr>
              <a:t>(OSC)</a:t>
            </a:r>
          </a:p>
        </p:txBody>
      </p:sp>
      <p:sp>
        <p:nvSpPr>
          <p:cNvPr id="46" name="Freeform 45"/>
          <p:cNvSpPr/>
          <p:nvPr/>
        </p:nvSpPr>
        <p:spPr>
          <a:xfrm>
            <a:off x="1768475" y="1790700"/>
            <a:ext cx="1952625" cy="838200"/>
          </a:xfrm>
          <a:custGeom>
            <a:avLst/>
            <a:gdLst>
              <a:gd name="connsiteX0" fmla="*/ 1652954 w 1652954"/>
              <a:gd name="connsiteY0" fmla="*/ 773723 h 773723"/>
              <a:gd name="connsiteX1" fmla="*/ 1430216 w 1652954"/>
              <a:gd name="connsiteY1" fmla="*/ 515815 h 773723"/>
              <a:gd name="connsiteX2" fmla="*/ 1113693 w 1652954"/>
              <a:gd name="connsiteY2" fmla="*/ 269631 h 773723"/>
              <a:gd name="connsiteX3" fmla="*/ 762000 w 1652954"/>
              <a:gd name="connsiteY3" fmla="*/ 105508 h 773723"/>
              <a:gd name="connsiteX4" fmla="*/ 386862 w 1652954"/>
              <a:gd name="connsiteY4" fmla="*/ 23446 h 773723"/>
              <a:gd name="connsiteX5" fmla="*/ 0 w 1652954"/>
              <a:gd name="connsiteY5" fmla="*/ 0 h 77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2954" h="773723">
                <a:moveTo>
                  <a:pt x="1652954" y="773723"/>
                </a:moveTo>
                <a:cubicBezTo>
                  <a:pt x="1586523" y="686776"/>
                  <a:pt x="1520093" y="599830"/>
                  <a:pt x="1430216" y="515815"/>
                </a:cubicBezTo>
                <a:cubicBezTo>
                  <a:pt x="1340339" y="431800"/>
                  <a:pt x="1225062" y="338015"/>
                  <a:pt x="1113693" y="269631"/>
                </a:cubicBezTo>
                <a:cubicBezTo>
                  <a:pt x="1002324" y="201247"/>
                  <a:pt x="883139" y="146539"/>
                  <a:pt x="762000" y="105508"/>
                </a:cubicBezTo>
                <a:cubicBezTo>
                  <a:pt x="640861" y="64477"/>
                  <a:pt x="513862" y="41031"/>
                  <a:pt x="386862" y="23446"/>
                </a:cubicBezTo>
                <a:cubicBezTo>
                  <a:pt x="259862" y="5861"/>
                  <a:pt x="129931" y="2930"/>
                  <a:pt x="0" y="0"/>
                </a:cubicBezTo>
              </a:path>
            </a:pathLst>
          </a:custGeom>
          <a:ln w="38100">
            <a:solidFill>
              <a:srgbClr val="394A26"/>
            </a:solidFill>
            <a:tailEnd type="stealth" w="lg" len="lg"/>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47" name="TextBox 36"/>
          <p:cNvSpPr txBox="1">
            <a:spLocks noChangeArrowheads="1"/>
          </p:cNvSpPr>
          <p:nvPr/>
        </p:nvSpPr>
        <p:spPr bwMode="auto">
          <a:xfrm>
            <a:off x="6545263" y="1731963"/>
            <a:ext cx="1810111" cy="1138773"/>
          </a:xfrm>
          <a:prstGeom prst="rect">
            <a:avLst/>
          </a:prstGeom>
          <a:noFill/>
          <a:ln w="9525">
            <a:noFill/>
            <a:miter lim="800000"/>
            <a:headEnd/>
            <a:tailEnd/>
          </a:ln>
        </p:spPr>
        <p:txBody>
          <a:bodyPr wrap="none">
            <a:spAutoFit/>
          </a:bodyPr>
          <a:lstStyle/>
          <a:p>
            <a:r>
              <a:rPr lang="en-US" sz="2000" b="1" dirty="0">
                <a:latin typeface="Calibri" pitchFamily="34" charset="0"/>
              </a:rPr>
              <a:t>Yukon Territory</a:t>
            </a:r>
          </a:p>
          <a:p>
            <a:r>
              <a:rPr lang="en-US" sz="1600" dirty="0">
                <a:latin typeface="Calibri" pitchFamily="34" charset="0"/>
              </a:rPr>
              <a:t>1 herbarium</a:t>
            </a:r>
          </a:p>
          <a:p>
            <a:r>
              <a:rPr lang="en-US" sz="1600" dirty="0">
                <a:latin typeface="Calibri" pitchFamily="34" charset="0"/>
              </a:rPr>
              <a:t>7</a:t>
            </a:r>
            <a:r>
              <a:rPr lang="en-US" sz="1600" dirty="0" smtClean="0">
                <a:latin typeface="Calibri" pitchFamily="34" charset="0"/>
              </a:rPr>
              <a:t>,000 </a:t>
            </a:r>
            <a:r>
              <a:rPr lang="en-US" sz="1600" dirty="0">
                <a:latin typeface="Calibri" pitchFamily="34" charset="0"/>
              </a:rPr>
              <a:t>specimens</a:t>
            </a:r>
          </a:p>
          <a:p>
            <a:r>
              <a:rPr lang="en-US" sz="1600" dirty="0">
                <a:latin typeface="Calibri" pitchFamily="34" charset="0"/>
              </a:rPr>
              <a:t>(private collection)</a:t>
            </a:r>
          </a:p>
        </p:txBody>
      </p:sp>
      <p:sp>
        <p:nvSpPr>
          <p:cNvPr id="48" name="TextBox 37"/>
          <p:cNvSpPr txBox="1">
            <a:spLocks noChangeArrowheads="1"/>
          </p:cNvSpPr>
          <p:nvPr/>
        </p:nvSpPr>
        <p:spPr bwMode="auto">
          <a:xfrm>
            <a:off x="6846888" y="3252252"/>
            <a:ext cx="1906587" cy="1138773"/>
          </a:xfrm>
          <a:prstGeom prst="rect">
            <a:avLst/>
          </a:prstGeom>
          <a:noFill/>
          <a:ln w="9525">
            <a:noFill/>
            <a:miter lim="800000"/>
            <a:headEnd/>
            <a:tailEnd/>
          </a:ln>
        </p:spPr>
        <p:txBody>
          <a:bodyPr wrap="square">
            <a:spAutoFit/>
          </a:bodyPr>
          <a:lstStyle/>
          <a:p>
            <a:r>
              <a:rPr lang="en-US" sz="2000" b="1" dirty="0">
                <a:latin typeface="Calibri" pitchFamily="34" charset="0"/>
              </a:rPr>
              <a:t>Montana</a:t>
            </a:r>
          </a:p>
          <a:p>
            <a:r>
              <a:rPr lang="en-US" sz="1600" dirty="0">
                <a:latin typeface="Calibri" pitchFamily="34" charset="0"/>
              </a:rPr>
              <a:t>6 herbaria</a:t>
            </a:r>
          </a:p>
          <a:p>
            <a:r>
              <a:rPr lang="en-US" sz="1600" dirty="0" smtClean="0">
                <a:latin typeface="Calibri" pitchFamily="34" charset="0"/>
              </a:rPr>
              <a:t>279,000 </a:t>
            </a:r>
            <a:r>
              <a:rPr lang="en-US" sz="1600" dirty="0">
                <a:latin typeface="Calibri" pitchFamily="34" charset="0"/>
              </a:rPr>
              <a:t>specimens</a:t>
            </a:r>
          </a:p>
          <a:p>
            <a:r>
              <a:rPr lang="en-US" sz="1600" dirty="0">
                <a:latin typeface="Calibri" pitchFamily="34" charset="0"/>
              </a:rPr>
              <a:t>(MONTU, MONT)</a:t>
            </a:r>
          </a:p>
        </p:txBody>
      </p:sp>
      <p:sp>
        <p:nvSpPr>
          <p:cNvPr id="49" name="TextBox 38"/>
          <p:cNvSpPr txBox="1">
            <a:spLocks noChangeArrowheads="1"/>
          </p:cNvSpPr>
          <p:nvPr/>
        </p:nvSpPr>
        <p:spPr bwMode="auto">
          <a:xfrm>
            <a:off x="6780213" y="4756150"/>
            <a:ext cx="1784463" cy="1138773"/>
          </a:xfrm>
          <a:prstGeom prst="rect">
            <a:avLst/>
          </a:prstGeom>
          <a:noFill/>
          <a:ln w="9525">
            <a:noFill/>
            <a:miter lim="800000"/>
            <a:headEnd/>
            <a:tailEnd/>
          </a:ln>
        </p:spPr>
        <p:txBody>
          <a:bodyPr wrap="none">
            <a:spAutoFit/>
          </a:bodyPr>
          <a:lstStyle/>
          <a:p>
            <a:r>
              <a:rPr lang="en-US" sz="2000" b="1" dirty="0">
                <a:latin typeface="Calibri" pitchFamily="34" charset="0"/>
              </a:rPr>
              <a:t>Idaho</a:t>
            </a:r>
          </a:p>
          <a:p>
            <a:r>
              <a:rPr lang="en-US" sz="1600" dirty="0">
                <a:latin typeface="Calibri" pitchFamily="34" charset="0"/>
              </a:rPr>
              <a:t>8 herbaria</a:t>
            </a:r>
          </a:p>
          <a:p>
            <a:r>
              <a:rPr lang="en-US" sz="1600" dirty="0" smtClean="0">
                <a:latin typeface="Calibri" pitchFamily="34" charset="0"/>
              </a:rPr>
              <a:t>343,000 </a:t>
            </a:r>
            <a:r>
              <a:rPr lang="en-US" sz="1600" dirty="0">
                <a:latin typeface="Calibri" pitchFamily="34" charset="0"/>
              </a:rPr>
              <a:t>specimens</a:t>
            </a:r>
          </a:p>
          <a:p>
            <a:r>
              <a:rPr lang="en-US" sz="1600" dirty="0">
                <a:latin typeface="Calibri" pitchFamily="34" charset="0"/>
              </a:rPr>
              <a:t>(ID, IDS, SRP, CIC)</a:t>
            </a:r>
          </a:p>
        </p:txBody>
      </p:sp>
      <p:sp>
        <p:nvSpPr>
          <p:cNvPr id="51" name="TextBox 8"/>
          <p:cNvSpPr txBox="1">
            <a:spLocks noChangeArrowheads="1"/>
          </p:cNvSpPr>
          <p:nvPr/>
        </p:nvSpPr>
        <p:spPr bwMode="auto">
          <a:xfrm>
            <a:off x="0" y="0"/>
            <a:ext cx="9144000" cy="400110"/>
          </a:xfrm>
          <a:prstGeom prst="rect">
            <a:avLst/>
          </a:prstGeom>
          <a:noFill/>
          <a:ln w="9525">
            <a:noFill/>
            <a:miter lim="800000"/>
            <a:headEnd/>
            <a:tailEnd/>
          </a:ln>
        </p:spPr>
        <p:txBody>
          <a:bodyPr wrap="square">
            <a:spAutoFit/>
          </a:bodyPr>
          <a:lstStyle/>
          <a:p>
            <a:pPr algn="ctr">
              <a:defRPr/>
            </a:pPr>
            <a:r>
              <a:rPr lang="en-US" sz="2000" b="1" dirty="0" smtClean="0">
                <a:solidFill>
                  <a:srgbClr val="394A26"/>
                </a:solidFill>
                <a:latin typeface="Calibri" pitchFamily="34" charset="0"/>
              </a:rPr>
              <a:t>About the Consortium</a:t>
            </a:r>
            <a:endParaRPr lang="en-US" sz="2000" b="1" dirty="0">
              <a:solidFill>
                <a:srgbClr val="394A26"/>
              </a:solidFill>
              <a:latin typeface="Calibri"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age-background.jpg"/>
          <p:cNvPicPr>
            <a:picLocks noChangeAspect="1"/>
          </p:cNvPicPr>
          <p:nvPr/>
        </p:nvPicPr>
        <p:blipFill>
          <a:blip r:embed="rId2" cstate="print"/>
          <a:stretch>
            <a:fillRect/>
          </a:stretch>
        </p:blipFill>
        <p:spPr>
          <a:xfrm>
            <a:off x="0" y="0"/>
            <a:ext cx="9144000" cy="6858000"/>
          </a:xfrm>
          <a:prstGeom prst="rect">
            <a:avLst/>
          </a:prstGeom>
        </p:spPr>
      </p:pic>
      <p:pic>
        <p:nvPicPr>
          <p:cNvPr id="7" name="Picture 6" descr="Banner-vertical.png"/>
          <p:cNvPicPr>
            <a:picLocks noChangeAspect="1"/>
          </p:cNvPicPr>
          <p:nvPr/>
        </p:nvPicPr>
        <p:blipFill>
          <a:blip r:embed="rId3" cstate="print"/>
          <a:stretch>
            <a:fillRect/>
          </a:stretch>
        </p:blipFill>
        <p:spPr>
          <a:xfrm>
            <a:off x="8601075" y="535781"/>
            <a:ext cx="542925" cy="6322219"/>
          </a:xfrm>
          <a:prstGeom prst="rect">
            <a:avLst/>
          </a:prstGeom>
        </p:spPr>
      </p:pic>
      <p:pic>
        <p:nvPicPr>
          <p:cNvPr id="11" name="Picture 10" descr="Banner-horizontal.png"/>
          <p:cNvPicPr>
            <a:picLocks noChangeAspect="1"/>
          </p:cNvPicPr>
          <p:nvPr/>
        </p:nvPicPr>
        <p:blipFill>
          <a:blip r:embed="rId4" cstate="print"/>
          <a:stretch>
            <a:fillRect/>
          </a:stretch>
        </p:blipFill>
        <p:spPr>
          <a:xfrm>
            <a:off x="0" y="0"/>
            <a:ext cx="9144000" cy="594127"/>
          </a:xfrm>
          <a:prstGeom prst="rect">
            <a:avLst/>
          </a:prstGeom>
        </p:spPr>
      </p:pic>
      <p:pic>
        <p:nvPicPr>
          <p:cNvPr id="4" name="Picture 3" descr="region-map.png"/>
          <p:cNvPicPr>
            <a:picLocks noChangeAspect="1"/>
          </p:cNvPicPr>
          <p:nvPr/>
        </p:nvPicPr>
        <p:blipFill>
          <a:blip r:embed="rId5" cstate="print"/>
          <a:stretch>
            <a:fillRect/>
          </a:stretch>
        </p:blipFill>
        <p:spPr>
          <a:xfrm>
            <a:off x="7612380" y="0"/>
            <a:ext cx="1531620" cy="1548765"/>
          </a:xfrm>
          <a:prstGeom prst="rect">
            <a:avLst/>
          </a:prstGeom>
        </p:spPr>
      </p:pic>
      <p:pic>
        <p:nvPicPr>
          <p:cNvPr id="12" name="Picture 11" descr="frosted-reeds.png"/>
          <p:cNvPicPr>
            <a:picLocks noChangeAspect="1"/>
          </p:cNvPicPr>
          <p:nvPr/>
        </p:nvPicPr>
        <p:blipFill>
          <a:blip r:embed="rId6" cstate="print"/>
          <a:stretch>
            <a:fillRect/>
          </a:stretch>
        </p:blipFill>
        <p:spPr>
          <a:xfrm>
            <a:off x="4649839" y="5238750"/>
            <a:ext cx="3808361" cy="1328166"/>
          </a:xfrm>
          <a:prstGeom prst="rect">
            <a:avLst/>
          </a:prstGeom>
          <a:ln w="3175">
            <a:solidFill>
              <a:schemeClr val="tx1"/>
            </a:solidFill>
          </a:ln>
        </p:spPr>
      </p:pic>
      <p:sp>
        <p:nvSpPr>
          <p:cNvPr id="13" name="TextBox 10"/>
          <p:cNvSpPr txBox="1">
            <a:spLocks noChangeArrowheads="1"/>
          </p:cNvSpPr>
          <p:nvPr/>
        </p:nvSpPr>
        <p:spPr bwMode="auto">
          <a:xfrm>
            <a:off x="7296655" y="6531173"/>
            <a:ext cx="1228220" cy="276999"/>
          </a:xfrm>
          <a:prstGeom prst="rect">
            <a:avLst/>
          </a:prstGeom>
          <a:noFill/>
          <a:ln w="9525">
            <a:noFill/>
            <a:miter lim="800000"/>
            <a:headEnd/>
            <a:tailEnd/>
          </a:ln>
        </p:spPr>
        <p:txBody>
          <a:bodyPr wrap="none">
            <a:spAutoFit/>
          </a:bodyPr>
          <a:lstStyle/>
          <a:p>
            <a:pPr algn="r"/>
            <a:r>
              <a:rPr lang="en-US" sz="1200" i="1" dirty="0" err="1" smtClean="0">
                <a:solidFill>
                  <a:srgbClr val="394A26"/>
                </a:solidFill>
                <a:ea typeface="Tahoma" pitchFamily="34" charset="0"/>
                <a:cs typeface="Arial" pitchFamily="34" charset="0"/>
              </a:rPr>
              <a:t>Douglasia</a:t>
            </a:r>
            <a:r>
              <a:rPr lang="en-US" sz="1200" i="1" dirty="0" smtClean="0">
                <a:solidFill>
                  <a:srgbClr val="394A26"/>
                </a:solidFill>
                <a:ea typeface="Tahoma" pitchFamily="34" charset="0"/>
                <a:cs typeface="Arial" pitchFamily="34" charset="0"/>
              </a:rPr>
              <a:t> </a:t>
            </a:r>
            <a:r>
              <a:rPr lang="en-US" sz="1200" i="1" dirty="0" err="1" smtClean="0">
                <a:solidFill>
                  <a:srgbClr val="394A26"/>
                </a:solidFill>
                <a:ea typeface="Tahoma" pitchFamily="34" charset="0"/>
                <a:cs typeface="Arial" pitchFamily="34" charset="0"/>
              </a:rPr>
              <a:t>nivalis</a:t>
            </a:r>
            <a:endParaRPr lang="en-US" sz="1200" dirty="0">
              <a:solidFill>
                <a:srgbClr val="394A26"/>
              </a:solidFill>
              <a:ea typeface="Tahoma" pitchFamily="34" charset="0"/>
              <a:cs typeface="Arial" pitchFamily="34" charset="0"/>
            </a:endParaRPr>
          </a:p>
        </p:txBody>
      </p:sp>
      <p:sp>
        <p:nvSpPr>
          <p:cNvPr id="16" name="TextBox 7"/>
          <p:cNvSpPr txBox="1">
            <a:spLocks noChangeArrowheads="1"/>
          </p:cNvSpPr>
          <p:nvPr/>
        </p:nvSpPr>
        <p:spPr bwMode="auto">
          <a:xfrm>
            <a:off x="334962" y="3451225"/>
            <a:ext cx="7818438" cy="2169825"/>
          </a:xfrm>
          <a:prstGeom prst="rect">
            <a:avLst/>
          </a:prstGeom>
          <a:noFill/>
          <a:ln w="9525">
            <a:noFill/>
            <a:miter lim="800000"/>
            <a:headEnd/>
            <a:tailEnd/>
          </a:ln>
        </p:spPr>
        <p:txBody>
          <a:bodyPr wrap="square">
            <a:spAutoFit/>
          </a:bodyPr>
          <a:lstStyle/>
          <a:p>
            <a:pPr marL="342900" indent="-342900">
              <a:spcAft>
                <a:spcPts val="600"/>
              </a:spcAft>
              <a:buFont typeface="Calibri" pitchFamily="34" charset="0"/>
              <a:buAutoNum type="arabicPeriod"/>
            </a:pPr>
            <a:r>
              <a:rPr lang="en-US" sz="2000" dirty="0">
                <a:solidFill>
                  <a:srgbClr val="394A26"/>
                </a:solidFill>
              </a:rPr>
              <a:t>Link regional herbarium specimen records through </a:t>
            </a:r>
            <a:r>
              <a:rPr lang="en-US" sz="2000" dirty="0" smtClean="0">
                <a:solidFill>
                  <a:srgbClr val="394A26"/>
                </a:solidFill>
              </a:rPr>
              <a:t>an online </a:t>
            </a:r>
            <a:r>
              <a:rPr lang="en-US" sz="2000" dirty="0">
                <a:solidFill>
                  <a:srgbClr val="394A26"/>
                </a:solidFill>
              </a:rPr>
              <a:t>portal.</a:t>
            </a:r>
          </a:p>
          <a:p>
            <a:pPr marL="342900" indent="-342900">
              <a:spcAft>
                <a:spcPts val="600"/>
              </a:spcAft>
              <a:buFont typeface="Calibri" pitchFamily="34" charset="0"/>
              <a:buAutoNum type="arabicPeriod"/>
            </a:pPr>
            <a:r>
              <a:rPr lang="en-US" sz="2000" dirty="0" smtClean="0">
                <a:solidFill>
                  <a:srgbClr val="394A26"/>
                </a:solidFill>
              </a:rPr>
              <a:t>Provide a </a:t>
            </a:r>
            <a:r>
              <a:rPr lang="en-US" sz="2000" dirty="0">
                <a:solidFill>
                  <a:srgbClr val="394A26"/>
                </a:solidFill>
              </a:rPr>
              <a:t>unified access point for online resources associated with participating collections.</a:t>
            </a:r>
          </a:p>
          <a:p>
            <a:pPr marL="342900" indent="-342900">
              <a:spcAft>
                <a:spcPts val="600"/>
              </a:spcAft>
              <a:buFont typeface="Calibri" pitchFamily="34" charset="0"/>
              <a:buAutoNum type="arabicPeriod"/>
            </a:pPr>
            <a:r>
              <a:rPr lang="en-US" sz="2000" dirty="0">
                <a:solidFill>
                  <a:srgbClr val="394A26"/>
                </a:solidFill>
              </a:rPr>
              <a:t>Develop data-sharing protocols to minimize redundant data entry.</a:t>
            </a:r>
          </a:p>
          <a:p>
            <a:pPr marL="342900" indent="-342900">
              <a:spcAft>
                <a:spcPts val="600"/>
              </a:spcAft>
              <a:buFont typeface="Calibri" pitchFamily="34" charset="0"/>
              <a:buAutoNum type="arabicPeriod"/>
            </a:pPr>
            <a:r>
              <a:rPr lang="en-US" sz="2000" dirty="0">
                <a:solidFill>
                  <a:srgbClr val="394A26"/>
                </a:solidFill>
              </a:rPr>
              <a:t>Facilitate </a:t>
            </a:r>
            <a:r>
              <a:rPr lang="en-US" sz="2000" dirty="0" smtClean="0">
                <a:solidFill>
                  <a:srgbClr val="394A26"/>
                </a:solidFill>
              </a:rPr>
              <a:t>digitization efforts </a:t>
            </a:r>
            <a:r>
              <a:rPr lang="en-US" sz="2000" dirty="0">
                <a:solidFill>
                  <a:srgbClr val="394A26"/>
                </a:solidFill>
              </a:rPr>
              <a:t>at </a:t>
            </a:r>
            <a:br>
              <a:rPr lang="en-US" sz="2000" dirty="0">
                <a:solidFill>
                  <a:srgbClr val="394A26"/>
                </a:solidFill>
              </a:rPr>
            </a:br>
            <a:r>
              <a:rPr lang="en-US" sz="2000" dirty="0" smtClean="0">
                <a:solidFill>
                  <a:srgbClr val="394A26"/>
                </a:solidFill>
              </a:rPr>
              <a:t>regional herbaria.</a:t>
            </a:r>
            <a:endParaRPr lang="en-US" sz="2000" dirty="0">
              <a:solidFill>
                <a:srgbClr val="394A26"/>
              </a:solidFill>
            </a:endParaRPr>
          </a:p>
        </p:txBody>
      </p:sp>
      <p:sp>
        <p:nvSpPr>
          <p:cNvPr id="21" name="TextBox 8"/>
          <p:cNvSpPr txBox="1">
            <a:spLocks noChangeArrowheads="1"/>
          </p:cNvSpPr>
          <p:nvPr/>
        </p:nvSpPr>
        <p:spPr bwMode="auto">
          <a:xfrm>
            <a:off x="314325" y="2905125"/>
            <a:ext cx="5550045" cy="461665"/>
          </a:xfrm>
          <a:prstGeom prst="rect">
            <a:avLst/>
          </a:prstGeom>
          <a:noFill/>
          <a:ln w="9525">
            <a:noFill/>
            <a:miter lim="800000"/>
            <a:headEnd/>
            <a:tailEnd/>
          </a:ln>
        </p:spPr>
        <p:txBody>
          <a:bodyPr wrap="none">
            <a:spAutoFit/>
          </a:bodyPr>
          <a:lstStyle/>
          <a:p>
            <a:r>
              <a:rPr lang="en-US" sz="2400" b="1" dirty="0">
                <a:solidFill>
                  <a:srgbClr val="604A7B"/>
                </a:solidFill>
                <a:latin typeface="Calibri" pitchFamily="34" charset="0"/>
              </a:rPr>
              <a:t>Stated goals in NSF supplemental request:</a:t>
            </a:r>
          </a:p>
        </p:txBody>
      </p:sp>
      <p:sp>
        <p:nvSpPr>
          <p:cNvPr id="22" name="TextBox 8"/>
          <p:cNvSpPr txBox="1">
            <a:spLocks noChangeArrowheads="1"/>
          </p:cNvSpPr>
          <p:nvPr/>
        </p:nvSpPr>
        <p:spPr bwMode="auto">
          <a:xfrm>
            <a:off x="304800" y="762000"/>
            <a:ext cx="2263775" cy="461963"/>
          </a:xfrm>
          <a:prstGeom prst="rect">
            <a:avLst/>
          </a:prstGeom>
          <a:noFill/>
          <a:ln w="9525">
            <a:noFill/>
            <a:miter lim="800000"/>
            <a:headEnd/>
            <a:tailEnd/>
          </a:ln>
        </p:spPr>
        <p:txBody>
          <a:bodyPr wrap="none">
            <a:spAutoFit/>
          </a:bodyPr>
          <a:lstStyle/>
          <a:p>
            <a:pPr>
              <a:defRPr/>
            </a:pPr>
            <a:r>
              <a:rPr lang="en-US" sz="2400" b="1" dirty="0">
                <a:solidFill>
                  <a:srgbClr val="604A7B"/>
                </a:solidFill>
                <a:latin typeface="Calibri" pitchFamily="34" charset="0"/>
              </a:rPr>
              <a:t>Portal initiation:</a:t>
            </a:r>
          </a:p>
        </p:txBody>
      </p:sp>
      <p:sp>
        <p:nvSpPr>
          <p:cNvPr id="23" name="TextBox 16"/>
          <p:cNvSpPr txBox="1">
            <a:spLocks noChangeArrowheads="1"/>
          </p:cNvSpPr>
          <p:nvPr/>
        </p:nvSpPr>
        <p:spPr bwMode="auto">
          <a:xfrm>
            <a:off x="323850" y="1312862"/>
            <a:ext cx="8077200" cy="1400383"/>
          </a:xfrm>
          <a:prstGeom prst="rect">
            <a:avLst/>
          </a:prstGeom>
          <a:noFill/>
          <a:ln w="9525">
            <a:noFill/>
            <a:miter lim="800000"/>
            <a:headEnd/>
            <a:tailEnd/>
          </a:ln>
        </p:spPr>
        <p:txBody>
          <a:bodyPr>
            <a:spAutoFit/>
          </a:bodyPr>
          <a:lstStyle/>
          <a:p>
            <a:pPr marL="342900" indent="-342900">
              <a:spcAft>
                <a:spcPts val="600"/>
              </a:spcAft>
              <a:buSzPct val="150000"/>
              <a:buFont typeface="Arial" charset="0"/>
              <a:buChar char="•"/>
            </a:pPr>
            <a:r>
              <a:rPr lang="en-US" sz="2000" dirty="0">
                <a:solidFill>
                  <a:srgbClr val="394A26"/>
                </a:solidFill>
              </a:rPr>
              <a:t>Discussions among regional curators </a:t>
            </a:r>
            <a:r>
              <a:rPr lang="en-US" sz="2000" dirty="0" smtClean="0">
                <a:solidFill>
                  <a:srgbClr val="394A26"/>
                </a:solidFill>
              </a:rPr>
              <a:t>was initiated </a:t>
            </a:r>
            <a:r>
              <a:rPr lang="en-US" sz="2000" dirty="0">
                <a:solidFill>
                  <a:srgbClr val="394A26"/>
                </a:solidFill>
              </a:rPr>
              <a:t>in late 2006 by Dick Olmstead following early completion </a:t>
            </a:r>
            <a:r>
              <a:rPr lang="en-US" sz="2000" dirty="0" smtClean="0">
                <a:solidFill>
                  <a:srgbClr val="394A26"/>
                </a:solidFill>
              </a:rPr>
              <a:t>of WTU’s </a:t>
            </a:r>
            <a:r>
              <a:rPr lang="en-US" sz="2000" dirty="0">
                <a:solidFill>
                  <a:srgbClr val="394A26"/>
                </a:solidFill>
              </a:rPr>
              <a:t>previous NSF </a:t>
            </a:r>
            <a:r>
              <a:rPr lang="en-US" sz="2000" dirty="0" smtClean="0">
                <a:solidFill>
                  <a:srgbClr val="394A26"/>
                </a:solidFill>
              </a:rPr>
              <a:t>grant.</a:t>
            </a:r>
            <a:endParaRPr lang="en-US" sz="2000" dirty="0">
              <a:solidFill>
                <a:srgbClr val="394A26"/>
              </a:solidFill>
            </a:endParaRPr>
          </a:p>
          <a:p>
            <a:pPr marL="342900" indent="-342900">
              <a:spcAft>
                <a:spcPts val="600"/>
              </a:spcAft>
              <a:buSzPct val="150000"/>
              <a:buFont typeface="Arial" charset="0"/>
              <a:buChar char="•"/>
            </a:pPr>
            <a:r>
              <a:rPr lang="en-US" sz="2000" dirty="0">
                <a:solidFill>
                  <a:srgbClr val="394A26"/>
                </a:solidFill>
              </a:rPr>
              <a:t>Favorable support of regional curators led to submission of supplemental request to </a:t>
            </a:r>
            <a:r>
              <a:rPr lang="en-US" sz="2000" dirty="0" smtClean="0">
                <a:solidFill>
                  <a:srgbClr val="394A26"/>
                </a:solidFill>
              </a:rPr>
              <a:t>NSF.  $32,000 was </a:t>
            </a:r>
            <a:r>
              <a:rPr lang="en-US" sz="2000" dirty="0">
                <a:solidFill>
                  <a:srgbClr val="394A26"/>
                </a:solidFill>
              </a:rPr>
              <a:t>awarded in early 2007.</a:t>
            </a:r>
          </a:p>
        </p:txBody>
      </p:sp>
      <p:sp>
        <p:nvSpPr>
          <p:cNvPr id="24" name="TextBox 8"/>
          <p:cNvSpPr txBox="1">
            <a:spLocks noChangeArrowheads="1"/>
          </p:cNvSpPr>
          <p:nvPr/>
        </p:nvSpPr>
        <p:spPr bwMode="auto">
          <a:xfrm>
            <a:off x="0" y="0"/>
            <a:ext cx="9144000" cy="400110"/>
          </a:xfrm>
          <a:prstGeom prst="rect">
            <a:avLst/>
          </a:prstGeom>
          <a:noFill/>
          <a:ln w="9525">
            <a:noFill/>
            <a:miter lim="800000"/>
            <a:headEnd/>
            <a:tailEnd/>
          </a:ln>
        </p:spPr>
        <p:txBody>
          <a:bodyPr wrap="square">
            <a:spAutoFit/>
          </a:bodyPr>
          <a:lstStyle/>
          <a:p>
            <a:pPr algn="ctr">
              <a:defRPr/>
            </a:pPr>
            <a:r>
              <a:rPr lang="en-US" sz="2000" b="1" dirty="0" smtClean="0">
                <a:solidFill>
                  <a:srgbClr val="394A26"/>
                </a:solidFill>
                <a:latin typeface="Calibri" pitchFamily="34" charset="0"/>
              </a:rPr>
              <a:t>How CPNWH Began</a:t>
            </a:r>
            <a:endParaRPr lang="en-US" sz="2000" b="1" dirty="0">
              <a:solidFill>
                <a:srgbClr val="394A26"/>
              </a:solidFill>
              <a:latin typeface="Calibri"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age-background.jpg"/>
          <p:cNvPicPr>
            <a:picLocks noChangeAspect="1"/>
          </p:cNvPicPr>
          <p:nvPr/>
        </p:nvPicPr>
        <p:blipFill>
          <a:blip r:embed="rId2" cstate="print"/>
          <a:stretch>
            <a:fillRect/>
          </a:stretch>
        </p:blipFill>
        <p:spPr>
          <a:xfrm>
            <a:off x="0" y="0"/>
            <a:ext cx="9144000" cy="6858000"/>
          </a:xfrm>
          <a:prstGeom prst="rect">
            <a:avLst/>
          </a:prstGeom>
        </p:spPr>
      </p:pic>
      <p:pic>
        <p:nvPicPr>
          <p:cNvPr id="7" name="Picture 6" descr="Banner-vertical.png"/>
          <p:cNvPicPr>
            <a:picLocks noChangeAspect="1"/>
          </p:cNvPicPr>
          <p:nvPr/>
        </p:nvPicPr>
        <p:blipFill>
          <a:blip r:embed="rId3" cstate="print"/>
          <a:stretch>
            <a:fillRect/>
          </a:stretch>
        </p:blipFill>
        <p:spPr>
          <a:xfrm>
            <a:off x="8601075" y="535781"/>
            <a:ext cx="542925" cy="6322219"/>
          </a:xfrm>
          <a:prstGeom prst="rect">
            <a:avLst/>
          </a:prstGeom>
        </p:spPr>
      </p:pic>
      <p:pic>
        <p:nvPicPr>
          <p:cNvPr id="11" name="Picture 10" descr="Banner-horizontal.png"/>
          <p:cNvPicPr>
            <a:picLocks noChangeAspect="1"/>
          </p:cNvPicPr>
          <p:nvPr/>
        </p:nvPicPr>
        <p:blipFill>
          <a:blip r:embed="rId4" cstate="print"/>
          <a:stretch>
            <a:fillRect/>
          </a:stretch>
        </p:blipFill>
        <p:spPr>
          <a:xfrm>
            <a:off x="0" y="0"/>
            <a:ext cx="9144000" cy="594127"/>
          </a:xfrm>
          <a:prstGeom prst="rect">
            <a:avLst/>
          </a:prstGeom>
        </p:spPr>
      </p:pic>
      <p:pic>
        <p:nvPicPr>
          <p:cNvPr id="4" name="Picture 3" descr="region-map.png"/>
          <p:cNvPicPr>
            <a:picLocks noChangeAspect="1"/>
          </p:cNvPicPr>
          <p:nvPr/>
        </p:nvPicPr>
        <p:blipFill>
          <a:blip r:embed="rId5" cstate="print"/>
          <a:stretch>
            <a:fillRect/>
          </a:stretch>
        </p:blipFill>
        <p:spPr>
          <a:xfrm>
            <a:off x="7612380" y="0"/>
            <a:ext cx="1531620" cy="1548765"/>
          </a:xfrm>
          <a:prstGeom prst="rect">
            <a:avLst/>
          </a:prstGeom>
        </p:spPr>
      </p:pic>
      <p:sp>
        <p:nvSpPr>
          <p:cNvPr id="22" name="TextBox 8"/>
          <p:cNvSpPr txBox="1">
            <a:spLocks noChangeArrowheads="1"/>
          </p:cNvSpPr>
          <p:nvPr/>
        </p:nvSpPr>
        <p:spPr bwMode="auto">
          <a:xfrm>
            <a:off x="304800" y="762000"/>
            <a:ext cx="3032561" cy="461665"/>
          </a:xfrm>
          <a:prstGeom prst="rect">
            <a:avLst/>
          </a:prstGeom>
          <a:noFill/>
          <a:ln w="9525">
            <a:noFill/>
            <a:miter lim="800000"/>
            <a:headEnd/>
            <a:tailEnd/>
          </a:ln>
        </p:spPr>
        <p:txBody>
          <a:bodyPr wrap="none">
            <a:spAutoFit/>
          </a:bodyPr>
          <a:lstStyle/>
          <a:p>
            <a:pPr>
              <a:defRPr/>
            </a:pPr>
            <a:r>
              <a:rPr lang="en-US" sz="2400" b="1" dirty="0" smtClean="0">
                <a:solidFill>
                  <a:srgbClr val="604A7B"/>
                </a:solidFill>
                <a:latin typeface="Calibri" pitchFamily="34" charset="0"/>
              </a:rPr>
              <a:t>Results of initial work:</a:t>
            </a:r>
            <a:endParaRPr lang="en-US" sz="2400" b="1" dirty="0">
              <a:solidFill>
                <a:srgbClr val="604A7B"/>
              </a:solidFill>
              <a:latin typeface="Calibri" pitchFamily="34" charset="0"/>
            </a:endParaRPr>
          </a:p>
        </p:txBody>
      </p:sp>
      <p:sp>
        <p:nvSpPr>
          <p:cNvPr id="24" name="TextBox 8"/>
          <p:cNvSpPr txBox="1">
            <a:spLocks noChangeArrowheads="1"/>
          </p:cNvSpPr>
          <p:nvPr/>
        </p:nvSpPr>
        <p:spPr bwMode="auto">
          <a:xfrm>
            <a:off x="0" y="0"/>
            <a:ext cx="9144000" cy="400110"/>
          </a:xfrm>
          <a:prstGeom prst="rect">
            <a:avLst/>
          </a:prstGeom>
          <a:noFill/>
          <a:ln w="9525">
            <a:noFill/>
            <a:miter lim="800000"/>
            <a:headEnd/>
            <a:tailEnd/>
          </a:ln>
        </p:spPr>
        <p:txBody>
          <a:bodyPr wrap="square">
            <a:spAutoFit/>
          </a:bodyPr>
          <a:lstStyle/>
          <a:p>
            <a:pPr algn="ctr">
              <a:defRPr/>
            </a:pPr>
            <a:r>
              <a:rPr lang="en-US" sz="2000" b="1" dirty="0" smtClean="0">
                <a:solidFill>
                  <a:srgbClr val="394A26"/>
                </a:solidFill>
                <a:latin typeface="Calibri" pitchFamily="34" charset="0"/>
              </a:rPr>
              <a:t>How CPNWH Began</a:t>
            </a:r>
            <a:endParaRPr lang="en-US" sz="2000" b="1" dirty="0">
              <a:solidFill>
                <a:srgbClr val="394A26"/>
              </a:solidFill>
              <a:latin typeface="Calibri" pitchFamily="34" charset="0"/>
            </a:endParaRPr>
          </a:p>
        </p:txBody>
      </p:sp>
      <p:pic>
        <p:nvPicPr>
          <p:cNvPr id="14" name="Picture 13" descr="Screenshot_Composite_2.png"/>
          <p:cNvPicPr>
            <a:picLocks noChangeAspect="1"/>
          </p:cNvPicPr>
          <p:nvPr/>
        </p:nvPicPr>
        <p:blipFill>
          <a:blip r:embed="rId6" cstate="print"/>
          <a:stretch>
            <a:fillRect/>
          </a:stretch>
        </p:blipFill>
        <p:spPr>
          <a:xfrm>
            <a:off x="838200" y="2874264"/>
            <a:ext cx="7010400" cy="3832351"/>
          </a:xfrm>
          <a:prstGeom prst="rect">
            <a:avLst/>
          </a:prstGeom>
        </p:spPr>
      </p:pic>
      <p:sp>
        <p:nvSpPr>
          <p:cNvPr id="15" name="TextBox 7"/>
          <p:cNvSpPr txBox="1">
            <a:spLocks noChangeArrowheads="1"/>
          </p:cNvSpPr>
          <p:nvPr/>
        </p:nvSpPr>
        <p:spPr bwMode="auto">
          <a:xfrm>
            <a:off x="323850" y="1314450"/>
            <a:ext cx="7829550" cy="1477328"/>
          </a:xfrm>
          <a:prstGeom prst="rect">
            <a:avLst/>
          </a:prstGeom>
          <a:noFill/>
          <a:ln w="9525">
            <a:noFill/>
            <a:miter lim="800000"/>
            <a:headEnd/>
            <a:tailEnd/>
          </a:ln>
        </p:spPr>
        <p:txBody>
          <a:bodyPr wrap="square">
            <a:spAutoFit/>
          </a:bodyPr>
          <a:lstStyle/>
          <a:p>
            <a:pPr marL="342900" indent="-342900">
              <a:spcAft>
                <a:spcPts val="600"/>
              </a:spcAft>
              <a:buFont typeface="Calibri" pitchFamily="34" charset="0"/>
              <a:buAutoNum type="arabicPeriod"/>
            </a:pPr>
            <a:r>
              <a:rPr lang="en-US" sz="2000" dirty="0" smtClean="0">
                <a:solidFill>
                  <a:srgbClr val="394A26"/>
                </a:solidFill>
              </a:rPr>
              <a:t>Web site providing access to ~ 400,000 specimens from 3 regional herbaria (ALA, OSC, WTU), with infrastructure in place to add more.</a:t>
            </a:r>
            <a:endParaRPr lang="en-US" sz="2000" dirty="0">
              <a:solidFill>
                <a:srgbClr val="394A26"/>
              </a:solidFill>
            </a:endParaRPr>
          </a:p>
          <a:p>
            <a:pPr marL="342900" indent="-342900">
              <a:spcAft>
                <a:spcPts val="600"/>
              </a:spcAft>
              <a:buFont typeface="Calibri" pitchFamily="34" charset="0"/>
              <a:buAutoNum type="arabicPeriod"/>
            </a:pPr>
            <a:r>
              <a:rPr lang="en-US" sz="2000" dirty="0" smtClean="0">
                <a:solidFill>
                  <a:srgbClr val="394A26"/>
                </a:solidFill>
              </a:rPr>
              <a:t>Linked list of online resources hosted by regional herbaria.</a:t>
            </a:r>
            <a:endParaRPr lang="en-US" sz="2000" dirty="0">
              <a:solidFill>
                <a:srgbClr val="394A26"/>
              </a:solidFill>
            </a:endParaRPr>
          </a:p>
          <a:p>
            <a:pPr marL="342900" indent="-342900">
              <a:spcAft>
                <a:spcPts val="600"/>
              </a:spcAft>
              <a:buFont typeface="Calibri" pitchFamily="34" charset="0"/>
              <a:buAutoNum type="arabicPeriod"/>
            </a:pPr>
            <a:r>
              <a:rPr lang="en-US" sz="2000" dirty="0" smtClean="0">
                <a:solidFill>
                  <a:srgbClr val="394A26"/>
                </a:solidFill>
              </a:rPr>
              <a:t>Contact info and statistics for regional herbaria.</a:t>
            </a:r>
            <a:endParaRPr lang="en-US" sz="2000" dirty="0">
              <a:solidFill>
                <a:srgbClr val="394A26"/>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age-background.jpg"/>
          <p:cNvPicPr>
            <a:picLocks noChangeAspect="1"/>
          </p:cNvPicPr>
          <p:nvPr/>
        </p:nvPicPr>
        <p:blipFill>
          <a:blip r:embed="rId2" cstate="print"/>
          <a:stretch>
            <a:fillRect/>
          </a:stretch>
        </p:blipFill>
        <p:spPr>
          <a:xfrm>
            <a:off x="0" y="0"/>
            <a:ext cx="9144000" cy="6858000"/>
          </a:xfrm>
          <a:prstGeom prst="rect">
            <a:avLst/>
          </a:prstGeom>
        </p:spPr>
      </p:pic>
      <p:pic>
        <p:nvPicPr>
          <p:cNvPr id="7" name="Picture 6" descr="Banner-vertical.png"/>
          <p:cNvPicPr>
            <a:picLocks noChangeAspect="1"/>
          </p:cNvPicPr>
          <p:nvPr/>
        </p:nvPicPr>
        <p:blipFill>
          <a:blip r:embed="rId3" cstate="print"/>
          <a:stretch>
            <a:fillRect/>
          </a:stretch>
        </p:blipFill>
        <p:spPr>
          <a:xfrm>
            <a:off x="8601075" y="535781"/>
            <a:ext cx="542925" cy="6322219"/>
          </a:xfrm>
          <a:prstGeom prst="rect">
            <a:avLst/>
          </a:prstGeom>
        </p:spPr>
      </p:pic>
      <p:pic>
        <p:nvPicPr>
          <p:cNvPr id="11" name="Picture 10" descr="Banner-horizontal.png"/>
          <p:cNvPicPr>
            <a:picLocks noChangeAspect="1"/>
          </p:cNvPicPr>
          <p:nvPr/>
        </p:nvPicPr>
        <p:blipFill>
          <a:blip r:embed="rId4" cstate="print"/>
          <a:stretch>
            <a:fillRect/>
          </a:stretch>
        </p:blipFill>
        <p:spPr>
          <a:xfrm>
            <a:off x="0" y="0"/>
            <a:ext cx="9144000" cy="594127"/>
          </a:xfrm>
          <a:prstGeom prst="rect">
            <a:avLst/>
          </a:prstGeom>
        </p:spPr>
      </p:pic>
      <p:pic>
        <p:nvPicPr>
          <p:cNvPr id="4" name="Picture 3" descr="region-map.png"/>
          <p:cNvPicPr>
            <a:picLocks noChangeAspect="1"/>
          </p:cNvPicPr>
          <p:nvPr/>
        </p:nvPicPr>
        <p:blipFill>
          <a:blip r:embed="rId5" cstate="print"/>
          <a:stretch>
            <a:fillRect/>
          </a:stretch>
        </p:blipFill>
        <p:spPr>
          <a:xfrm>
            <a:off x="7612380" y="0"/>
            <a:ext cx="1531620" cy="1548765"/>
          </a:xfrm>
          <a:prstGeom prst="rect">
            <a:avLst/>
          </a:prstGeom>
        </p:spPr>
      </p:pic>
      <p:pic>
        <p:nvPicPr>
          <p:cNvPr id="12" name="Picture 11" descr="frosted-reeds.png"/>
          <p:cNvPicPr>
            <a:picLocks noChangeAspect="1"/>
          </p:cNvPicPr>
          <p:nvPr/>
        </p:nvPicPr>
        <p:blipFill>
          <a:blip r:embed="rId6" cstate="print"/>
          <a:stretch>
            <a:fillRect/>
          </a:stretch>
        </p:blipFill>
        <p:spPr>
          <a:xfrm>
            <a:off x="3886200" y="3723793"/>
            <a:ext cx="4539157" cy="2829407"/>
          </a:xfrm>
          <a:prstGeom prst="rect">
            <a:avLst/>
          </a:prstGeom>
          <a:ln w="3175">
            <a:solidFill>
              <a:schemeClr val="tx1"/>
            </a:solidFill>
          </a:ln>
        </p:spPr>
      </p:pic>
      <p:sp>
        <p:nvSpPr>
          <p:cNvPr id="13" name="TextBox 10"/>
          <p:cNvSpPr txBox="1">
            <a:spLocks noChangeArrowheads="1"/>
          </p:cNvSpPr>
          <p:nvPr/>
        </p:nvSpPr>
        <p:spPr bwMode="auto">
          <a:xfrm>
            <a:off x="6234055" y="6531173"/>
            <a:ext cx="2290820" cy="276999"/>
          </a:xfrm>
          <a:prstGeom prst="rect">
            <a:avLst/>
          </a:prstGeom>
          <a:noFill/>
          <a:ln w="9525">
            <a:noFill/>
            <a:miter lim="800000"/>
            <a:headEnd/>
            <a:tailEnd/>
          </a:ln>
        </p:spPr>
        <p:txBody>
          <a:bodyPr wrap="none">
            <a:spAutoFit/>
          </a:bodyPr>
          <a:lstStyle/>
          <a:p>
            <a:pPr algn="r"/>
            <a:r>
              <a:rPr lang="en-US" sz="1200" dirty="0" err="1" smtClean="0">
                <a:solidFill>
                  <a:srgbClr val="394A26"/>
                </a:solidFill>
                <a:ea typeface="Tahoma" pitchFamily="34" charset="0"/>
                <a:cs typeface="Arial" pitchFamily="34" charset="0"/>
              </a:rPr>
              <a:t>Pasayten</a:t>
            </a:r>
            <a:r>
              <a:rPr lang="en-US" sz="1200" dirty="0" smtClean="0">
                <a:solidFill>
                  <a:srgbClr val="394A26"/>
                </a:solidFill>
                <a:ea typeface="Tahoma" pitchFamily="34" charset="0"/>
                <a:cs typeface="Arial" pitchFamily="34" charset="0"/>
              </a:rPr>
              <a:t> Wilderness, Washington</a:t>
            </a:r>
            <a:endParaRPr lang="en-US" sz="1200" dirty="0">
              <a:solidFill>
                <a:srgbClr val="394A26"/>
              </a:solidFill>
              <a:ea typeface="Tahoma" pitchFamily="34" charset="0"/>
              <a:cs typeface="Arial" pitchFamily="34" charset="0"/>
            </a:endParaRPr>
          </a:p>
        </p:txBody>
      </p:sp>
      <p:sp>
        <p:nvSpPr>
          <p:cNvPr id="9" name="TextBox 8"/>
          <p:cNvSpPr txBox="1">
            <a:spLocks noChangeArrowheads="1"/>
          </p:cNvSpPr>
          <p:nvPr/>
        </p:nvSpPr>
        <p:spPr bwMode="auto">
          <a:xfrm>
            <a:off x="304800" y="762000"/>
            <a:ext cx="2715615" cy="461665"/>
          </a:xfrm>
          <a:prstGeom prst="rect">
            <a:avLst/>
          </a:prstGeom>
          <a:noFill/>
          <a:ln w="9525">
            <a:noFill/>
            <a:miter lim="800000"/>
            <a:headEnd/>
            <a:tailEnd/>
          </a:ln>
        </p:spPr>
        <p:txBody>
          <a:bodyPr wrap="none">
            <a:spAutoFit/>
          </a:bodyPr>
          <a:lstStyle/>
          <a:p>
            <a:pPr>
              <a:defRPr/>
            </a:pPr>
            <a:r>
              <a:rPr lang="en-US" sz="2400" b="1" dirty="0" smtClean="0">
                <a:solidFill>
                  <a:schemeClr val="accent4">
                    <a:lumMod val="75000"/>
                  </a:schemeClr>
                </a:solidFill>
                <a:latin typeface="Calibri" pitchFamily="34" charset="0"/>
              </a:rPr>
              <a:t>A few observations:</a:t>
            </a:r>
            <a:endParaRPr lang="en-US" sz="2400" b="1" dirty="0">
              <a:solidFill>
                <a:schemeClr val="accent4">
                  <a:lumMod val="75000"/>
                </a:schemeClr>
              </a:solidFill>
              <a:latin typeface="Calibri" pitchFamily="34" charset="0"/>
            </a:endParaRPr>
          </a:p>
        </p:txBody>
      </p:sp>
      <p:sp>
        <p:nvSpPr>
          <p:cNvPr id="10" name="TextBox 16"/>
          <p:cNvSpPr txBox="1">
            <a:spLocks noChangeArrowheads="1"/>
          </p:cNvSpPr>
          <p:nvPr/>
        </p:nvSpPr>
        <p:spPr bwMode="auto">
          <a:xfrm>
            <a:off x="323850" y="1312862"/>
            <a:ext cx="7829550" cy="2169825"/>
          </a:xfrm>
          <a:prstGeom prst="rect">
            <a:avLst/>
          </a:prstGeom>
          <a:noFill/>
          <a:ln w="9525">
            <a:noFill/>
            <a:miter lim="800000"/>
            <a:headEnd/>
            <a:tailEnd/>
          </a:ln>
        </p:spPr>
        <p:txBody>
          <a:bodyPr wrap="square">
            <a:spAutoFit/>
          </a:bodyPr>
          <a:lstStyle/>
          <a:p>
            <a:pPr marL="342900" indent="-342900">
              <a:spcAft>
                <a:spcPts val="600"/>
              </a:spcAft>
              <a:buSzPct val="150000"/>
              <a:buFont typeface="Arial" charset="0"/>
              <a:buChar char="•"/>
            </a:pPr>
            <a:r>
              <a:rPr lang="en-US" sz="2000" dirty="0" smtClean="0">
                <a:solidFill>
                  <a:srgbClr val="394A26"/>
                </a:solidFill>
              </a:rPr>
              <a:t>Initial discussions were done by email among curators and staff.</a:t>
            </a:r>
            <a:endParaRPr lang="en-US" sz="2000" dirty="0">
              <a:solidFill>
                <a:srgbClr val="394A26"/>
              </a:solidFill>
            </a:endParaRPr>
          </a:p>
          <a:p>
            <a:pPr marL="342900" indent="-342900">
              <a:spcAft>
                <a:spcPts val="600"/>
              </a:spcAft>
              <a:buSzPct val="150000"/>
              <a:buFont typeface="Arial" charset="0"/>
              <a:buChar char="•"/>
            </a:pPr>
            <a:r>
              <a:rPr lang="en-US" sz="2000" dirty="0" smtClean="0">
                <a:solidFill>
                  <a:srgbClr val="394A26"/>
                </a:solidFill>
              </a:rPr>
              <a:t>We did not hold any meetings or lengthy debates about the concept or goals.</a:t>
            </a:r>
          </a:p>
          <a:p>
            <a:pPr marL="342900" indent="-342900">
              <a:spcAft>
                <a:spcPts val="600"/>
              </a:spcAft>
              <a:buSzPct val="150000"/>
              <a:buFont typeface="Arial" charset="0"/>
              <a:buChar char="•"/>
            </a:pPr>
            <a:r>
              <a:rPr lang="en-US" sz="2000" dirty="0" smtClean="0">
                <a:solidFill>
                  <a:srgbClr val="394A26"/>
                </a:solidFill>
              </a:rPr>
              <a:t>Instead, we just took an early idea and quickly turned it into a working result.</a:t>
            </a:r>
          </a:p>
          <a:p>
            <a:pPr marL="342900" indent="-342900">
              <a:spcAft>
                <a:spcPts val="600"/>
              </a:spcAft>
              <a:buSzPct val="150000"/>
              <a:buFont typeface="Arial" charset="0"/>
              <a:buChar char="•"/>
            </a:pPr>
            <a:r>
              <a:rPr lang="en-US" sz="2000" dirty="0" smtClean="0">
                <a:solidFill>
                  <a:srgbClr val="394A26"/>
                </a:solidFill>
              </a:rPr>
              <a:t>One institution (WTU) started the idea and took on the initial work.</a:t>
            </a:r>
          </a:p>
        </p:txBody>
      </p:sp>
      <p:sp>
        <p:nvSpPr>
          <p:cNvPr id="14" name="TextBox 8"/>
          <p:cNvSpPr txBox="1">
            <a:spLocks noChangeArrowheads="1"/>
          </p:cNvSpPr>
          <p:nvPr/>
        </p:nvSpPr>
        <p:spPr bwMode="auto">
          <a:xfrm>
            <a:off x="0" y="0"/>
            <a:ext cx="9144000" cy="400110"/>
          </a:xfrm>
          <a:prstGeom prst="rect">
            <a:avLst/>
          </a:prstGeom>
          <a:noFill/>
          <a:ln w="9525">
            <a:noFill/>
            <a:miter lim="800000"/>
            <a:headEnd/>
            <a:tailEnd/>
          </a:ln>
        </p:spPr>
        <p:txBody>
          <a:bodyPr wrap="square">
            <a:spAutoFit/>
          </a:bodyPr>
          <a:lstStyle/>
          <a:p>
            <a:pPr algn="ctr">
              <a:defRPr/>
            </a:pPr>
            <a:r>
              <a:rPr lang="en-US" sz="2000" b="1" dirty="0" smtClean="0">
                <a:solidFill>
                  <a:srgbClr val="394A26"/>
                </a:solidFill>
                <a:latin typeface="Calibri" pitchFamily="34" charset="0"/>
              </a:rPr>
              <a:t>How CPNWH Began</a:t>
            </a:r>
            <a:endParaRPr lang="en-US" sz="2000" b="1" dirty="0">
              <a:solidFill>
                <a:srgbClr val="394A26"/>
              </a:solidFill>
              <a:latin typeface="Calibri"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age-background.jpg"/>
          <p:cNvPicPr>
            <a:picLocks noChangeAspect="1"/>
          </p:cNvPicPr>
          <p:nvPr/>
        </p:nvPicPr>
        <p:blipFill>
          <a:blip r:embed="rId2" cstate="print"/>
          <a:stretch>
            <a:fillRect/>
          </a:stretch>
        </p:blipFill>
        <p:spPr>
          <a:xfrm>
            <a:off x="0" y="0"/>
            <a:ext cx="9144000" cy="6858000"/>
          </a:xfrm>
          <a:prstGeom prst="rect">
            <a:avLst/>
          </a:prstGeom>
        </p:spPr>
      </p:pic>
      <p:pic>
        <p:nvPicPr>
          <p:cNvPr id="7" name="Picture 6" descr="Banner-vertical.png"/>
          <p:cNvPicPr>
            <a:picLocks noChangeAspect="1"/>
          </p:cNvPicPr>
          <p:nvPr/>
        </p:nvPicPr>
        <p:blipFill>
          <a:blip r:embed="rId3" cstate="print"/>
          <a:stretch>
            <a:fillRect/>
          </a:stretch>
        </p:blipFill>
        <p:spPr>
          <a:xfrm>
            <a:off x="8601075" y="535781"/>
            <a:ext cx="542925" cy="6322219"/>
          </a:xfrm>
          <a:prstGeom prst="rect">
            <a:avLst/>
          </a:prstGeom>
        </p:spPr>
      </p:pic>
      <p:pic>
        <p:nvPicPr>
          <p:cNvPr id="11" name="Picture 10" descr="Banner-horizontal.png"/>
          <p:cNvPicPr>
            <a:picLocks noChangeAspect="1"/>
          </p:cNvPicPr>
          <p:nvPr/>
        </p:nvPicPr>
        <p:blipFill>
          <a:blip r:embed="rId4" cstate="print"/>
          <a:stretch>
            <a:fillRect/>
          </a:stretch>
        </p:blipFill>
        <p:spPr>
          <a:xfrm>
            <a:off x="0" y="0"/>
            <a:ext cx="9144000" cy="594127"/>
          </a:xfrm>
          <a:prstGeom prst="rect">
            <a:avLst/>
          </a:prstGeom>
        </p:spPr>
      </p:pic>
      <p:pic>
        <p:nvPicPr>
          <p:cNvPr id="4" name="Picture 3" descr="region-map.png"/>
          <p:cNvPicPr>
            <a:picLocks noChangeAspect="1"/>
          </p:cNvPicPr>
          <p:nvPr/>
        </p:nvPicPr>
        <p:blipFill>
          <a:blip r:embed="rId5" cstate="print"/>
          <a:stretch>
            <a:fillRect/>
          </a:stretch>
        </p:blipFill>
        <p:spPr>
          <a:xfrm>
            <a:off x="7612380" y="0"/>
            <a:ext cx="1531620" cy="1548765"/>
          </a:xfrm>
          <a:prstGeom prst="rect">
            <a:avLst/>
          </a:prstGeom>
        </p:spPr>
      </p:pic>
      <p:sp>
        <p:nvSpPr>
          <p:cNvPr id="9" name="TextBox 8"/>
          <p:cNvSpPr txBox="1">
            <a:spLocks noChangeArrowheads="1"/>
          </p:cNvSpPr>
          <p:nvPr/>
        </p:nvSpPr>
        <p:spPr bwMode="auto">
          <a:xfrm>
            <a:off x="304800" y="762000"/>
            <a:ext cx="2534733" cy="461665"/>
          </a:xfrm>
          <a:prstGeom prst="rect">
            <a:avLst/>
          </a:prstGeom>
          <a:noFill/>
          <a:ln w="9525">
            <a:noFill/>
            <a:miter lim="800000"/>
            <a:headEnd/>
            <a:tailEnd/>
          </a:ln>
        </p:spPr>
        <p:txBody>
          <a:bodyPr wrap="none">
            <a:spAutoFit/>
          </a:bodyPr>
          <a:lstStyle/>
          <a:p>
            <a:pPr>
              <a:defRPr/>
            </a:pPr>
            <a:r>
              <a:rPr lang="en-US" sz="2400" b="1" dirty="0" smtClean="0">
                <a:solidFill>
                  <a:schemeClr val="accent4">
                    <a:lumMod val="75000"/>
                  </a:schemeClr>
                </a:solidFill>
                <a:latin typeface="Calibri" pitchFamily="34" charset="0"/>
              </a:rPr>
              <a:t>Current NSF grant:</a:t>
            </a:r>
            <a:endParaRPr lang="en-US" sz="2400" b="1" dirty="0">
              <a:solidFill>
                <a:schemeClr val="accent4">
                  <a:lumMod val="75000"/>
                </a:schemeClr>
              </a:solidFill>
              <a:latin typeface="Calibri" pitchFamily="34" charset="0"/>
            </a:endParaRPr>
          </a:p>
        </p:txBody>
      </p:sp>
      <p:sp>
        <p:nvSpPr>
          <p:cNvPr id="10" name="TextBox 16"/>
          <p:cNvSpPr txBox="1">
            <a:spLocks noChangeArrowheads="1"/>
          </p:cNvSpPr>
          <p:nvPr/>
        </p:nvSpPr>
        <p:spPr bwMode="auto">
          <a:xfrm>
            <a:off x="323850" y="1312862"/>
            <a:ext cx="8077200" cy="2092881"/>
          </a:xfrm>
          <a:prstGeom prst="rect">
            <a:avLst/>
          </a:prstGeom>
          <a:noFill/>
          <a:ln w="9525">
            <a:noFill/>
            <a:miter lim="800000"/>
            <a:headEnd/>
            <a:tailEnd/>
          </a:ln>
        </p:spPr>
        <p:txBody>
          <a:bodyPr>
            <a:spAutoFit/>
          </a:bodyPr>
          <a:lstStyle/>
          <a:p>
            <a:pPr marL="342900" indent="-342900">
              <a:spcAft>
                <a:spcPts val="1200"/>
              </a:spcAft>
              <a:buSzPct val="150000"/>
              <a:buFont typeface="Arial" charset="0"/>
              <a:buChar char="•"/>
            </a:pPr>
            <a:r>
              <a:rPr lang="en-US" sz="2000" dirty="0" smtClean="0">
                <a:solidFill>
                  <a:srgbClr val="394A26"/>
                </a:solidFill>
              </a:rPr>
              <a:t>In 2009, WTU re-initiated discussions among regional herbaria.</a:t>
            </a:r>
          </a:p>
          <a:p>
            <a:pPr marL="342900" indent="-342900">
              <a:spcAft>
                <a:spcPts val="1200"/>
              </a:spcAft>
              <a:buSzPct val="150000"/>
              <a:buFont typeface="Arial" charset="0"/>
              <a:buChar char="•"/>
            </a:pPr>
            <a:r>
              <a:rPr lang="en-US" sz="2000" dirty="0" smtClean="0">
                <a:solidFill>
                  <a:srgbClr val="394A26"/>
                </a:solidFill>
              </a:rPr>
              <a:t>We submitted a collaborative grant  proposal to NSF in summer 2009.</a:t>
            </a:r>
          </a:p>
          <a:p>
            <a:pPr marL="342900" indent="-342900">
              <a:spcAft>
                <a:spcPts val="1200"/>
              </a:spcAft>
              <a:buSzPct val="150000"/>
              <a:buFont typeface="Arial" charset="0"/>
              <a:buChar char="•"/>
            </a:pPr>
            <a:r>
              <a:rPr lang="en-US" sz="2000" b="1" dirty="0" smtClean="0">
                <a:solidFill>
                  <a:srgbClr val="394A26"/>
                </a:solidFill>
              </a:rPr>
              <a:t>$1.3 million </a:t>
            </a:r>
            <a:r>
              <a:rPr lang="en-US" sz="2000" dirty="0" smtClean="0">
                <a:solidFill>
                  <a:srgbClr val="394A26"/>
                </a:solidFill>
              </a:rPr>
              <a:t>was asked for and awarded, with funds split between four institutions.</a:t>
            </a:r>
          </a:p>
          <a:p>
            <a:pPr marL="342900" indent="-342900">
              <a:spcAft>
                <a:spcPts val="1200"/>
              </a:spcAft>
              <a:buSzPct val="150000"/>
              <a:buFont typeface="Arial" charset="0"/>
              <a:buChar char="•"/>
            </a:pPr>
            <a:r>
              <a:rPr lang="en-US" sz="2000" dirty="0" smtClean="0">
                <a:solidFill>
                  <a:srgbClr val="394A26"/>
                </a:solidFill>
              </a:rPr>
              <a:t>We started work in June, 2010.</a:t>
            </a:r>
          </a:p>
        </p:txBody>
      </p:sp>
      <p:sp>
        <p:nvSpPr>
          <p:cNvPr id="14" name="TextBox 8"/>
          <p:cNvSpPr txBox="1">
            <a:spLocks noChangeArrowheads="1"/>
          </p:cNvSpPr>
          <p:nvPr/>
        </p:nvSpPr>
        <p:spPr bwMode="auto">
          <a:xfrm>
            <a:off x="0" y="0"/>
            <a:ext cx="9144000" cy="400110"/>
          </a:xfrm>
          <a:prstGeom prst="rect">
            <a:avLst/>
          </a:prstGeom>
          <a:noFill/>
          <a:ln w="9525">
            <a:noFill/>
            <a:miter lim="800000"/>
            <a:headEnd/>
            <a:tailEnd/>
          </a:ln>
        </p:spPr>
        <p:txBody>
          <a:bodyPr wrap="square">
            <a:spAutoFit/>
          </a:bodyPr>
          <a:lstStyle/>
          <a:p>
            <a:pPr algn="ctr">
              <a:defRPr/>
            </a:pPr>
            <a:r>
              <a:rPr lang="en-US" sz="2000" b="1" dirty="0" smtClean="0">
                <a:solidFill>
                  <a:srgbClr val="394A26"/>
                </a:solidFill>
                <a:latin typeface="Calibri" pitchFamily="34" charset="0"/>
              </a:rPr>
              <a:t>What We’re Doing Right Now</a:t>
            </a:r>
            <a:endParaRPr lang="en-US" sz="2000" b="1" dirty="0">
              <a:solidFill>
                <a:srgbClr val="394A26"/>
              </a:solidFill>
              <a:latin typeface="Calibri" pitchFamily="34" charset="0"/>
            </a:endParaRPr>
          </a:p>
        </p:txBody>
      </p:sp>
      <p:graphicFrame>
        <p:nvGraphicFramePr>
          <p:cNvPr id="15" name="Table 14"/>
          <p:cNvGraphicFramePr>
            <a:graphicFrameLocks noGrp="1"/>
          </p:cNvGraphicFramePr>
          <p:nvPr/>
        </p:nvGraphicFramePr>
        <p:xfrm>
          <a:off x="1828800" y="3947160"/>
          <a:ext cx="5029200" cy="2225040"/>
        </p:xfrm>
        <a:graphic>
          <a:graphicData uri="http://schemas.openxmlformats.org/drawingml/2006/table">
            <a:tbl>
              <a:tblPr firstRow="1" bandRow="1">
                <a:tableStyleId>{7E9639D4-E3E2-4D34-9284-5A2195B3D0D7}</a:tableStyleId>
              </a:tblPr>
              <a:tblGrid>
                <a:gridCol w="3200400"/>
                <a:gridCol w="1828800"/>
              </a:tblGrid>
              <a:tr h="370840">
                <a:tc>
                  <a:txBody>
                    <a:bodyPr/>
                    <a:lstStyle/>
                    <a:p>
                      <a:r>
                        <a:rPr lang="en-US" dirty="0" smtClean="0"/>
                        <a:t>Institution</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r>
                        <a:rPr lang="en-US" dirty="0" smtClean="0"/>
                        <a:t>Funds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r>
              <a:tr h="370840">
                <a:tc>
                  <a:txBody>
                    <a:bodyPr/>
                    <a:lstStyle/>
                    <a:p>
                      <a:r>
                        <a:rPr lang="en-US" dirty="0" smtClean="0"/>
                        <a:t>University</a:t>
                      </a:r>
                      <a:r>
                        <a:rPr lang="en-US" baseline="0" dirty="0" smtClean="0"/>
                        <a:t> of WA (WTU)</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smtClean="0"/>
                        <a:t>$642,611</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dirty="0" smtClean="0"/>
                        <a:t>Oregon State U. (OSC)</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smtClean="0"/>
                        <a:t>$325,141</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dirty="0" smtClean="0"/>
                        <a:t>U. of Idaho (ID)</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smtClean="0"/>
                        <a:t>$</a:t>
                      </a:r>
                      <a:r>
                        <a:rPr lang="en-US" i="0" dirty="0" smtClean="0"/>
                        <a:t>301,351</a:t>
                      </a:r>
                      <a:endParaRPr lang="en-US" i="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dirty="0" smtClean="0"/>
                        <a:t>Montana State U. (MONT)</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smtClean="0"/>
                        <a:t>$71,776</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b="1" dirty="0" smtClean="0"/>
                        <a:t>TOTAL</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r>
                        <a:rPr lang="en-US" b="1" dirty="0" smtClean="0"/>
                        <a:t>$1,340,879</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r>
            </a:tbl>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age-background.jpg"/>
          <p:cNvPicPr>
            <a:picLocks noChangeAspect="1"/>
          </p:cNvPicPr>
          <p:nvPr/>
        </p:nvPicPr>
        <p:blipFill>
          <a:blip r:embed="rId2" cstate="print"/>
          <a:stretch>
            <a:fillRect/>
          </a:stretch>
        </p:blipFill>
        <p:spPr>
          <a:xfrm>
            <a:off x="0" y="0"/>
            <a:ext cx="9144000" cy="6858000"/>
          </a:xfrm>
          <a:prstGeom prst="rect">
            <a:avLst/>
          </a:prstGeom>
        </p:spPr>
      </p:pic>
      <p:pic>
        <p:nvPicPr>
          <p:cNvPr id="7" name="Picture 6" descr="Banner-vertical.png"/>
          <p:cNvPicPr>
            <a:picLocks noChangeAspect="1"/>
          </p:cNvPicPr>
          <p:nvPr/>
        </p:nvPicPr>
        <p:blipFill>
          <a:blip r:embed="rId3" cstate="print"/>
          <a:stretch>
            <a:fillRect/>
          </a:stretch>
        </p:blipFill>
        <p:spPr>
          <a:xfrm>
            <a:off x="8601075" y="535781"/>
            <a:ext cx="542925" cy="6322219"/>
          </a:xfrm>
          <a:prstGeom prst="rect">
            <a:avLst/>
          </a:prstGeom>
        </p:spPr>
      </p:pic>
      <p:pic>
        <p:nvPicPr>
          <p:cNvPr id="11" name="Picture 10" descr="Banner-horizontal.png"/>
          <p:cNvPicPr>
            <a:picLocks noChangeAspect="1"/>
          </p:cNvPicPr>
          <p:nvPr/>
        </p:nvPicPr>
        <p:blipFill>
          <a:blip r:embed="rId4" cstate="print"/>
          <a:stretch>
            <a:fillRect/>
          </a:stretch>
        </p:blipFill>
        <p:spPr>
          <a:xfrm>
            <a:off x="0" y="0"/>
            <a:ext cx="9144000" cy="594127"/>
          </a:xfrm>
          <a:prstGeom prst="rect">
            <a:avLst/>
          </a:prstGeom>
        </p:spPr>
      </p:pic>
      <p:pic>
        <p:nvPicPr>
          <p:cNvPr id="4" name="Picture 3" descr="region-map.png"/>
          <p:cNvPicPr>
            <a:picLocks noChangeAspect="1"/>
          </p:cNvPicPr>
          <p:nvPr/>
        </p:nvPicPr>
        <p:blipFill>
          <a:blip r:embed="rId5" cstate="print"/>
          <a:stretch>
            <a:fillRect/>
          </a:stretch>
        </p:blipFill>
        <p:spPr>
          <a:xfrm>
            <a:off x="7612380" y="0"/>
            <a:ext cx="1531620" cy="1548765"/>
          </a:xfrm>
          <a:prstGeom prst="rect">
            <a:avLst/>
          </a:prstGeom>
        </p:spPr>
      </p:pic>
      <p:sp>
        <p:nvSpPr>
          <p:cNvPr id="9" name="TextBox 8"/>
          <p:cNvSpPr txBox="1">
            <a:spLocks noChangeArrowheads="1"/>
          </p:cNvSpPr>
          <p:nvPr/>
        </p:nvSpPr>
        <p:spPr bwMode="auto">
          <a:xfrm>
            <a:off x="304800" y="762000"/>
            <a:ext cx="1717330" cy="461665"/>
          </a:xfrm>
          <a:prstGeom prst="rect">
            <a:avLst/>
          </a:prstGeom>
          <a:noFill/>
          <a:ln w="9525">
            <a:noFill/>
            <a:miter lim="800000"/>
            <a:headEnd/>
            <a:tailEnd/>
          </a:ln>
        </p:spPr>
        <p:txBody>
          <a:bodyPr wrap="none">
            <a:spAutoFit/>
          </a:bodyPr>
          <a:lstStyle/>
          <a:p>
            <a:pPr>
              <a:defRPr/>
            </a:pPr>
            <a:r>
              <a:rPr lang="en-US" sz="2400" b="1" dirty="0" smtClean="0">
                <a:solidFill>
                  <a:schemeClr val="accent4">
                    <a:lumMod val="75000"/>
                  </a:schemeClr>
                </a:solidFill>
                <a:latin typeface="Calibri" pitchFamily="34" charset="0"/>
              </a:rPr>
              <a:t>Grant goals:</a:t>
            </a:r>
            <a:endParaRPr lang="en-US" sz="2400" b="1" dirty="0">
              <a:solidFill>
                <a:schemeClr val="accent4">
                  <a:lumMod val="75000"/>
                </a:schemeClr>
              </a:solidFill>
              <a:latin typeface="Calibri" pitchFamily="34" charset="0"/>
            </a:endParaRPr>
          </a:p>
        </p:txBody>
      </p:sp>
      <p:sp>
        <p:nvSpPr>
          <p:cNvPr id="14" name="TextBox 8"/>
          <p:cNvSpPr txBox="1">
            <a:spLocks noChangeArrowheads="1"/>
          </p:cNvSpPr>
          <p:nvPr/>
        </p:nvSpPr>
        <p:spPr bwMode="auto">
          <a:xfrm>
            <a:off x="0" y="0"/>
            <a:ext cx="9144000" cy="400110"/>
          </a:xfrm>
          <a:prstGeom prst="rect">
            <a:avLst/>
          </a:prstGeom>
          <a:noFill/>
          <a:ln w="9525">
            <a:noFill/>
            <a:miter lim="800000"/>
            <a:headEnd/>
            <a:tailEnd/>
          </a:ln>
        </p:spPr>
        <p:txBody>
          <a:bodyPr wrap="square">
            <a:spAutoFit/>
          </a:bodyPr>
          <a:lstStyle/>
          <a:p>
            <a:pPr algn="ctr">
              <a:defRPr/>
            </a:pPr>
            <a:r>
              <a:rPr lang="en-US" sz="2000" b="1" dirty="0" smtClean="0">
                <a:solidFill>
                  <a:srgbClr val="394A26"/>
                </a:solidFill>
                <a:latin typeface="Calibri" pitchFamily="34" charset="0"/>
              </a:rPr>
              <a:t>What We’re Doing Right Now</a:t>
            </a:r>
            <a:endParaRPr lang="en-US" sz="2000" b="1" dirty="0">
              <a:solidFill>
                <a:srgbClr val="394A26"/>
              </a:solidFill>
              <a:latin typeface="Calibri" pitchFamily="34" charset="0"/>
            </a:endParaRPr>
          </a:p>
        </p:txBody>
      </p:sp>
      <p:sp>
        <p:nvSpPr>
          <p:cNvPr id="12" name="TextBox 7"/>
          <p:cNvSpPr txBox="1">
            <a:spLocks noChangeArrowheads="1"/>
          </p:cNvSpPr>
          <p:nvPr/>
        </p:nvSpPr>
        <p:spPr bwMode="auto">
          <a:xfrm>
            <a:off x="323850" y="1314450"/>
            <a:ext cx="8286750" cy="5093702"/>
          </a:xfrm>
          <a:prstGeom prst="rect">
            <a:avLst/>
          </a:prstGeom>
          <a:noFill/>
          <a:ln w="9525">
            <a:noFill/>
            <a:miter lim="800000"/>
            <a:headEnd/>
            <a:tailEnd/>
          </a:ln>
        </p:spPr>
        <p:txBody>
          <a:bodyPr wrap="square">
            <a:spAutoFit/>
          </a:bodyPr>
          <a:lstStyle/>
          <a:p>
            <a:pPr marL="457200" indent="-457200">
              <a:spcAft>
                <a:spcPts val="900"/>
              </a:spcAft>
              <a:buFont typeface="+mj-lt"/>
              <a:buAutoNum type="arabicPeriod"/>
            </a:pPr>
            <a:r>
              <a:rPr lang="en-US" sz="2000" dirty="0" smtClean="0">
                <a:solidFill>
                  <a:srgbClr val="394A26"/>
                </a:solidFill>
                <a:ea typeface="Tahoma" pitchFamily="34" charset="0"/>
                <a:cs typeface="Times New Roman" pitchFamily="18" charset="0"/>
              </a:rPr>
              <a:t>Image and database 180,000 vascular plant specimens from the region’s last large herbaria that lack databases (ID, MONT).</a:t>
            </a:r>
          </a:p>
          <a:p>
            <a:pPr marL="457200" indent="-457200">
              <a:spcAft>
                <a:spcPts val="900"/>
              </a:spcAft>
              <a:buFont typeface="+mj-lt"/>
              <a:buAutoNum type="arabicPeriod"/>
            </a:pPr>
            <a:r>
              <a:rPr lang="en-US" sz="2000" dirty="0" smtClean="0">
                <a:solidFill>
                  <a:srgbClr val="394A26"/>
                </a:solidFill>
                <a:ea typeface="Tahoma" pitchFamily="34" charset="0"/>
                <a:cs typeface="Times New Roman" pitchFamily="18" charset="0"/>
              </a:rPr>
              <a:t>Image and database ca. 140,000 vascular plant specimens from about 12 small herbaria in Idaho, Oregon, and Washington.</a:t>
            </a:r>
          </a:p>
          <a:p>
            <a:pPr marL="457200" indent="-457200">
              <a:spcAft>
                <a:spcPts val="900"/>
              </a:spcAft>
              <a:buFont typeface="+mj-lt"/>
              <a:buAutoNum type="arabicPeriod"/>
            </a:pPr>
            <a:r>
              <a:rPr lang="en-US" sz="2000" dirty="0" smtClean="0">
                <a:solidFill>
                  <a:srgbClr val="394A26"/>
                </a:solidFill>
                <a:ea typeface="Tahoma" pitchFamily="34" charset="0"/>
                <a:cs typeface="Times New Roman" pitchFamily="18" charset="0"/>
              </a:rPr>
              <a:t>Database 200,000 PNW non-vascular plant, fungal, and lichen specimens at OSC and WTU.</a:t>
            </a:r>
          </a:p>
          <a:p>
            <a:pPr marL="457200" indent="-457200">
              <a:spcAft>
                <a:spcPts val="900"/>
              </a:spcAft>
              <a:buFont typeface="+mj-lt"/>
              <a:buAutoNum type="arabicPeriod"/>
            </a:pPr>
            <a:r>
              <a:rPr lang="en-US" sz="2000" dirty="0" smtClean="0">
                <a:solidFill>
                  <a:srgbClr val="394A26"/>
                </a:solidFill>
                <a:ea typeface="Tahoma" pitchFamily="34" charset="0"/>
                <a:cs typeface="Times New Roman" pitchFamily="18" charset="0"/>
              </a:rPr>
              <a:t>Set up new data access points for herbaria with existing databases (WS, UBC, MONTU, SOU, SRP, CIC) and hopefully replace old </a:t>
            </a:r>
            <a:r>
              <a:rPr lang="en-US" sz="2000" dirty="0" err="1" smtClean="0">
                <a:solidFill>
                  <a:srgbClr val="394A26"/>
                </a:solidFill>
                <a:ea typeface="Tahoma" pitchFamily="34" charset="0"/>
                <a:cs typeface="Times New Roman" pitchFamily="18" charset="0"/>
              </a:rPr>
              <a:t>DiGIR</a:t>
            </a:r>
            <a:r>
              <a:rPr lang="en-US" sz="2000" dirty="0" smtClean="0">
                <a:solidFill>
                  <a:srgbClr val="394A26"/>
                </a:solidFill>
                <a:ea typeface="Tahoma" pitchFamily="34" charset="0"/>
                <a:cs typeface="Times New Roman" pitchFamily="18" charset="0"/>
              </a:rPr>
              <a:t> connections (WTU, OSC, ALA) with newer technology.</a:t>
            </a:r>
          </a:p>
          <a:p>
            <a:pPr marL="457200" indent="-457200">
              <a:spcAft>
                <a:spcPts val="900"/>
              </a:spcAft>
              <a:buFont typeface="+mj-lt"/>
              <a:buAutoNum type="arabicPeriod"/>
            </a:pPr>
            <a:r>
              <a:rPr lang="en-US" sz="2000" dirty="0" smtClean="0">
                <a:solidFill>
                  <a:srgbClr val="394A26"/>
                </a:solidFill>
                <a:ea typeface="Tahoma" pitchFamily="34" charset="0"/>
                <a:cs typeface="Times New Roman" pitchFamily="18" charset="0"/>
              </a:rPr>
              <a:t>Provide online access to all specimen images and data available for the region (ca. 2,000,000 specimens and 300,000 images).</a:t>
            </a:r>
          </a:p>
          <a:p>
            <a:pPr marL="457200" indent="-457200">
              <a:spcAft>
                <a:spcPts val="900"/>
              </a:spcAft>
              <a:buFont typeface="+mj-lt"/>
              <a:buAutoNum type="arabicPeriod"/>
            </a:pPr>
            <a:r>
              <a:rPr lang="en-US" sz="2000" dirty="0" smtClean="0">
                <a:solidFill>
                  <a:srgbClr val="394A26"/>
                </a:solidFill>
                <a:ea typeface="Tahoma" pitchFamily="34" charset="0"/>
                <a:cs typeface="Times New Roman" pitchFamily="18" charset="0"/>
              </a:rPr>
              <a:t>Make all of this data available to GBIF, USVH, and other data aggregators.</a:t>
            </a:r>
          </a:p>
          <a:p>
            <a:pPr marL="457200" indent="-457200">
              <a:spcAft>
                <a:spcPts val="900"/>
              </a:spcAft>
              <a:buFont typeface="+mj-lt"/>
              <a:buAutoNum type="arabicPeriod"/>
            </a:pPr>
            <a:r>
              <a:rPr lang="en-US" sz="2000" dirty="0" smtClean="0">
                <a:solidFill>
                  <a:srgbClr val="394A26"/>
                </a:solidFill>
                <a:ea typeface="Tahoma" pitchFamily="34" charset="0"/>
                <a:cs typeface="Times New Roman" pitchFamily="18" charset="0"/>
              </a:rPr>
              <a:t>Develop software solutions and expand the functionality of the Consortium web site.</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1263</TotalTime>
  <Words>1920</Words>
  <Application>Microsoft Office PowerPoint</Application>
  <PresentationFormat>On-screen Show (4:3)</PresentationFormat>
  <Paragraphs>253</Paragraphs>
  <Slides>36</Slides>
  <Notes>0</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Ben Legler</dc:creator>
  <cp:lastModifiedBy>Ben Legler</cp:lastModifiedBy>
  <cp:revision>104</cp:revision>
  <dcterms:created xsi:type="dcterms:W3CDTF">2011-03-31T17:14:09Z</dcterms:created>
  <dcterms:modified xsi:type="dcterms:W3CDTF">2011-04-11T16:51:33Z</dcterms:modified>
</cp:coreProperties>
</file>